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09"/>
  </p:notesMasterIdLst>
  <p:sldIdLst>
    <p:sldId id="256" r:id="rId3"/>
    <p:sldId id="257" r:id="rId4"/>
    <p:sldId id="319" r:id="rId5"/>
    <p:sldId id="320" r:id="rId6"/>
    <p:sldId id="318" r:id="rId7"/>
    <p:sldId id="322" r:id="rId8"/>
    <p:sldId id="323" r:id="rId9"/>
    <p:sldId id="324" r:id="rId10"/>
    <p:sldId id="325" r:id="rId11"/>
    <p:sldId id="326" r:id="rId12"/>
    <p:sldId id="266" r:id="rId13"/>
    <p:sldId id="267" r:id="rId14"/>
    <p:sldId id="355" r:id="rId15"/>
    <p:sldId id="268" r:id="rId16"/>
    <p:sldId id="269" r:id="rId17"/>
    <p:sldId id="329" r:id="rId18"/>
    <p:sldId id="270" r:id="rId19"/>
    <p:sldId id="272" r:id="rId20"/>
    <p:sldId id="273" r:id="rId21"/>
    <p:sldId id="274" r:id="rId22"/>
    <p:sldId id="356" r:id="rId23"/>
    <p:sldId id="275" r:id="rId24"/>
    <p:sldId id="276" r:id="rId25"/>
    <p:sldId id="277" r:id="rId26"/>
    <p:sldId id="278" r:id="rId27"/>
    <p:sldId id="279" r:id="rId28"/>
    <p:sldId id="281" r:id="rId29"/>
    <p:sldId id="282" r:id="rId30"/>
    <p:sldId id="283" r:id="rId31"/>
    <p:sldId id="280" r:id="rId32"/>
    <p:sldId id="357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32" r:id="rId42"/>
    <p:sldId id="294" r:id="rId43"/>
    <p:sldId id="286" r:id="rId44"/>
    <p:sldId id="358" r:id="rId45"/>
    <p:sldId id="296" r:id="rId46"/>
    <p:sldId id="297" r:id="rId47"/>
    <p:sldId id="298" r:id="rId48"/>
    <p:sldId id="353" r:id="rId49"/>
    <p:sldId id="299" r:id="rId50"/>
    <p:sldId id="333" r:id="rId51"/>
    <p:sldId id="300" r:id="rId52"/>
    <p:sldId id="302" r:id="rId53"/>
    <p:sldId id="354" r:id="rId54"/>
    <p:sldId id="303" r:id="rId55"/>
    <p:sldId id="304" r:id="rId56"/>
    <p:sldId id="359" r:id="rId57"/>
    <p:sldId id="306" r:id="rId58"/>
    <p:sldId id="307" r:id="rId59"/>
    <p:sldId id="308" r:id="rId60"/>
    <p:sldId id="309" r:id="rId61"/>
    <p:sldId id="310" r:id="rId62"/>
    <p:sldId id="335" r:id="rId63"/>
    <p:sldId id="311" r:id="rId64"/>
    <p:sldId id="312" r:id="rId65"/>
    <p:sldId id="313" r:id="rId66"/>
    <p:sldId id="336" r:id="rId67"/>
    <p:sldId id="337" r:id="rId68"/>
    <p:sldId id="314" r:id="rId69"/>
    <p:sldId id="338" r:id="rId70"/>
    <p:sldId id="360" r:id="rId71"/>
    <p:sldId id="341" r:id="rId72"/>
    <p:sldId id="342" r:id="rId73"/>
    <p:sldId id="348" r:id="rId74"/>
    <p:sldId id="349" r:id="rId75"/>
    <p:sldId id="351" r:id="rId76"/>
    <p:sldId id="352" r:id="rId77"/>
    <p:sldId id="361" r:id="rId78"/>
    <p:sldId id="343" r:id="rId79"/>
    <p:sldId id="362" r:id="rId80"/>
    <p:sldId id="344" r:id="rId81"/>
    <p:sldId id="345" r:id="rId82"/>
    <p:sldId id="346" r:id="rId83"/>
    <p:sldId id="347" r:id="rId84"/>
    <p:sldId id="390" r:id="rId85"/>
    <p:sldId id="363" r:id="rId86"/>
    <p:sldId id="366" r:id="rId87"/>
    <p:sldId id="367" r:id="rId88"/>
    <p:sldId id="368" r:id="rId89"/>
    <p:sldId id="370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78" r:id="rId98"/>
    <p:sldId id="391" r:id="rId99"/>
    <p:sldId id="388" r:id="rId100"/>
    <p:sldId id="389" r:id="rId101"/>
    <p:sldId id="392" r:id="rId102"/>
    <p:sldId id="393" r:id="rId103"/>
    <p:sldId id="394" r:id="rId104"/>
    <p:sldId id="395" r:id="rId105"/>
    <p:sldId id="396" r:id="rId106"/>
    <p:sldId id="397" r:id="rId107"/>
    <p:sldId id="316" r:id="rId10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6E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5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>
                <a:latin typeface="Arial Unicode MS" panose="020B0604020202020204" pitchFamily="34" charset="-128"/>
              </a:rPr>
              <a:t>Top</a:t>
            </a:r>
            <a:r>
              <a:rPr lang="en-US" baseline="0" dirty="0" smtClean="0">
                <a:latin typeface="Arial Unicode MS" panose="020B0604020202020204" pitchFamily="34" charset="-128"/>
              </a:rPr>
              <a:t> 100 Word Usage from 3M Tweets</a:t>
            </a:r>
            <a:endParaRPr lang="en-US" dirty="0">
              <a:latin typeface="Arial Unicode MS" panose="020B0604020202020204" pitchFamily="34" charset="-128"/>
            </a:endParaRPr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</c:v>
                </c:pt>
                <c:pt idx="1">
                  <c:v>775401</c:v>
                </c:pt>
                <c:pt idx="2">
                  <c:v>647319</c:v>
                </c:pt>
                <c:pt idx="3">
                  <c:v>598258</c:v>
                </c:pt>
                <c:pt idx="4">
                  <c:v>553918</c:v>
                </c:pt>
                <c:pt idx="5">
                  <c:v>513428</c:v>
                </c:pt>
                <c:pt idx="6">
                  <c:v>355281</c:v>
                </c:pt>
                <c:pt idx="7">
                  <c:v>326127</c:v>
                </c:pt>
                <c:pt idx="8">
                  <c:v>291574</c:v>
                </c:pt>
                <c:pt idx="9">
                  <c:v>288630</c:v>
                </c:pt>
                <c:pt idx="10">
                  <c:v>283898</c:v>
                </c:pt>
                <c:pt idx="11">
                  <c:v>260236</c:v>
                </c:pt>
                <c:pt idx="12">
                  <c:v>256208</c:v>
                </c:pt>
                <c:pt idx="13">
                  <c:v>224443</c:v>
                </c:pt>
                <c:pt idx="14">
                  <c:v>208352</c:v>
                </c:pt>
                <c:pt idx="15">
                  <c:v>184942</c:v>
                </c:pt>
                <c:pt idx="16">
                  <c:v>172278</c:v>
                </c:pt>
                <c:pt idx="17">
                  <c:v>164978</c:v>
                </c:pt>
                <c:pt idx="18">
                  <c:v>161463</c:v>
                </c:pt>
                <c:pt idx="19">
                  <c:v>155037</c:v>
                </c:pt>
                <c:pt idx="20">
                  <c:v>150378</c:v>
                </c:pt>
                <c:pt idx="21">
                  <c:v>147041</c:v>
                </c:pt>
                <c:pt idx="22">
                  <c:v>139756</c:v>
                </c:pt>
                <c:pt idx="23">
                  <c:v>134321</c:v>
                </c:pt>
                <c:pt idx="24">
                  <c:v>131796</c:v>
                </c:pt>
                <c:pt idx="25">
                  <c:v>128607</c:v>
                </c:pt>
                <c:pt idx="26">
                  <c:v>119199</c:v>
                </c:pt>
                <c:pt idx="27">
                  <c:v>117897</c:v>
                </c:pt>
                <c:pt idx="28">
                  <c:v>116478</c:v>
                </c:pt>
                <c:pt idx="29">
                  <c:v>113745</c:v>
                </c:pt>
                <c:pt idx="30">
                  <c:v>112588</c:v>
                </c:pt>
                <c:pt idx="31">
                  <c:v>108893</c:v>
                </c:pt>
                <c:pt idx="32">
                  <c:v>105797</c:v>
                </c:pt>
                <c:pt idx="33">
                  <c:v>102665</c:v>
                </c:pt>
                <c:pt idx="34">
                  <c:v>99674</c:v>
                </c:pt>
                <c:pt idx="35">
                  <c:v>98616</c:v>
                </c:pt>
                <c:pt idx="36">
                  <c:v>95867</c:v>
                </c:pt>
                <c:pt idx="37">
                  <c:v>94985</c:v>
                </c:pt>
                <c:pt idx="38">
                  <c:v>94474</c:v>
                </c:pt>
                <c:pt idx="39">
                  <c:v>91682</c:v>
                </c:pt>
                <c:pt idx="40">
                  <c:v>91550</c:v>
                </c:pt>
                <c:pt idx="41">
                  <c:v>90482</c:v>
                </c:pt>
                <c:pt idx="42">
                  <c:v>90468</c:v>
                </c:pt>
                <c:pt idx="43">
                  <c:v>88664</c:v>
                </c:pt>
                <c:pt idx="44">
                  <c:v>85160</c:v>
                </c:pt>
                <c:pt idx="45">
                  <c:v>84773</c:v>
                </c:pt>
                <c:pt idx="46">
                  <c:v>82708</c:v>
                </c:pt>
                <c:pt idx="47">
                  <c:v>78822</c:v>
                </c:pt>
                <c:pt idx="48">
                  <c:v>76780</c:v>
                </c:pt>
                <c:pt idx="49">
                  <c:v>73745</c:v>
                </c:pt>
                <c:pt idx="50">
                  <c:v>72811</c:v>
                </c:pt>
                <c:pt idx="51">
                  <c:v>71781</c:v>
                </c:pt>
                <c:pt idx="52">
                  <c:v>71645</c:v>
                </c:pt>
                <c:pt idx="53">
                  <c:v>68589</c:v>
                </c:pt>
                <c:pt idx="54">
                  <c:v>68321</c:v>
                </c:pt>
                <c:pt idx="55">
                  <c:v>68006</c:v>
                </c:pt>
                <c:pt idx="56">
                  <c:v>67856</c:v>
                </c:pt>
                <c:pt idx="57">
                  <c:v>66804</c:v>
                </c:pt>
                <c:pt idx="58">
                  <c:v>65994</c:v>
                </c:pt>
                <c:pt idx="59">
                  <c:v>65544</c:v>
                </c:pt>
                <c:pt idx="60">
                  <c:v>64844</c:v>
                </c:pt>
                <c:pt idx="61">
                  <c:v>63857</c:v>
                </c:pt>
                <c:pt idx="62">
                  <c:v>63381</c:v>
                </c:pt>
                <c:pt idx="63">
                  <c:v>61691</c:v>
                </c:pt>
                <c:pt idx="64">
                  <c:v>61363</c:v>
                </c:pt>
                <c:pt idx="65">
                  <c:v>59755</c:v>
                </c:pt>
                <c:pt idx="66">
                  <c:v>55158</c:v>
                </c:pt>
                <c:pt idx="67">
                  <c:v>55088</c:v>
                </c:pt>
                <c:pt idx="68">
                  <c:v>54248</c:v>
                </c:pt>
                <c:pt idx="69">
                  <c:v>54038</c:v>
                </c:pt>
                <c:pt idx="70">
                  <c:v>53118</c:v>
                </c:pt>
                <c:pt idx="71">
                  <c:v>52822</c:v>
                </c:pt>
                <c:pt idx="72">
                  <c:v>52410</c:v>
                </c:pt>
                <c:pt idx="73">
                  <c:v>51739</c:v>
                </c:pt>
                <c:pt idx="74">
                  <c:v>51540</c:v>
                </c:pt>
                <c:pt idx="75">
                  <c:v>50862</c:v>
                </c:pt>
                <c:pt idx="76">
                  <c:v>48052</c:v>
                </c:pt>
                <c:pt idx="77">
                  <c:v>47785</c:v>
                </c:pt>
                <c:pt idx="78">
                  <c:v>47141</c:v>
                </c:pt>
                <c:pt idx="79">
                  <c:v>45214</c:v>
                </c:pt>
                <c:pt idx="80">
                  <c:v>44693</c:v>
                </c:pt>
                <c:pt idx="81">
                  <c:v>44627</c:v>
                </c:pt>
                <c:pt idx="82">
                  <c:v>43951</c:v>
                </c:pt>
                <c:pt idx="83">
                  <c:v>43362</c:v>
                </c:pt>
                <c:pt idx="84">
                  <c:v>43330</c:v>
                </c:pt>
                <c:pt idx="85">
                  <c:v>43073</c:v>
                </c:pt>
                <c:pt idx="86">
                  <c:v>42864</c:v>
                </c:pt>
                <c:pt idx="87">
                  <c:v>42461</c:v>
                </c:pt>
                <c:pt idx="88">
                  <c:v>42258</c:v>
                </c:pt>
                <c:pt idx="89">
                  <c:v>42047</c:v>
                </c:pt>
                <c:pt idx="90">
                  <c:v>41847</c:v>
                </c:pt>
                <c:pt idx="91">
                  <c:v>41290</c:v>
                </c:pt>
                <c:pt idx="92">
                  <c:v>41147</c:v>
                </c:pt>
                <c:pt idx="93">
                  <c:v>40922</c:v>
                </c:pt>
                <c:pt idx="94">
                  <c:v>39956</c:v>
                </c:pt>
                <c:pt idx="95">
                  <c:v>39400</c:v>
                </c:pt>
                <c:pt idx="96">
                  <c:v>39326</c:v>
                </c:pt>
                <c:pt idx="97">
                  <c:v>39321</c:v>
                </c:pt>
                <c:pt idx="98">
                  <c:v>39121</c:v>
                </c:pt>
                <c:pt idx="99">
                  <c:v>38227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1567832"/>
        <c:axId val="481564696"/>
      </c:lineChart>
      <c:catAx>
        <c:axId val="481567832"/>
        <c:scaling>
          <c:orientation val="minMax"/>
        </c:scaling>
        <c:delete val="1"/>
        <c:axPos val="b"/>
        <c:majorTickMark val="none"/>
        <c:minorTickMark val="none"/>
        <c:tickLblPos val="nextTo"/>
        <c:crossAx val="481564696"/>
        <c:crosses val="autoZero"/>
        <c:auto val="1"/>
        <c:lblAlgn val="ctr"/>
        <c:lblOffset val="100"/>
        <c:noMultiLvlLbl val="0"/>
      </c:catAx>
      <c:valAx>
        <c:axId val="481564696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1567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DABB1-5F32-B64F-AA01-A8B4A98D860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1392-1384-0440-85AB-F0290E95CDFD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Set the Working Directory</a:t>
          </a:r>
          <a:endParaRPr lang="en-US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23DC75F0-87A7-3E43-9248-08CD80157D86}" type="parTrans" cxnId="{64E3D5B8-7D6E-0C4E-9124-F8DDEB100ADC}">
      <dgm:prSet/>
      <dgm:spPr/>
      <dgm:t>
        <a:bodyPr/>
        <a:lstStyle/>
        <a:p>
          <a:endParaRPr lang="en-US"/>
        </a:p>
      </dgm:t>
    </dgm:pt>
    <dgm:pt modelId="{C7361663-596A-FD41-BA30-FEB69F4F3045}" type="sibTrans" cxnId="{64E3D5B8-7D6E-0C4E-9124-F8DDEB100ADC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F5B0D8A-FF34-274E-B493-431D98760085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Load Libraries</a:t>
          </a:r>
          <a:endParaRPr lang="en-US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66E450CD-9B74-4B44-AADC-F05F9F20E5DB}" type="parTrans" cxnId="{C732E263-C64A-9840-B43E-59BBF7A42998}">
      <dgm:prSet/>
      <dgm:spPr/>
      <dgm:t>
        <a:bodyPr/>
        <a:lstStyle/>
        <a:p>
          <a:endParaRPr lang="en-US"/>
        </a:p>
      </dgm:t>
    </dgm:pt>
    <dgm:pt modelId="{EE8B3B41-42CB-B241-82C4-C6516457434E}" type="sibTrans" cxnId="{C732E263-C64A-9840-B43E-59BBF7A42998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82524558-6020-4D49-AD02-513D820BCC7B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Make Custom Functions &amp; Specify Options</a:t>
          </a:r>
          <a:endParaRPr lang="en-US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A6B7C941-2B6E-664D-9BD6-2B9AEE50BA39}" type="parTrans" cxnId="{08867280-943C-5F4D-A886-1736911B5A77}">
      <dgm:prSet/>
      <dgm:spPr/>
      <dgm:t>
        <a:bodyPr/>
        <a:lstStyle/>
        <a:p>
          <a:endParaRPr lang="en-US"/>
        </a:p>
      </dgm:t>
    </dgm:pt>
    <dgm:pt modelId="{6E2F1CB8-89F8-B140-ADD9-2A4FE5DB83E2}" type="sibTrans" cxnId="{08867280-943C-5F4D-A886-1736911B5A77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6D8D1E09-95B1-D040-B7F4-958F7D823793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Read in Data &amp; Pre-Process</a:t>
          </a:r>
          <a:endParaRPr lang="en-US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C685BACE-E2FC-BE4C-AEF2-D087570B1C72}" type="parTrans" cxnId="{92FAECCA-59F7-2048-8C6E-2429D12930E7}">
      <dgm:prSet/>
      <dgm:spPr/>
      <dgm:t>
        <a:bodyPr/>
        <a:lstStyle/>
        <a:p>
          <a:endParaRPr lang="en-US"/>
        </a:p>
      </dgm:t>
    </dgm:pt>
    <dgm:pt modelId="{4A0BEA3F-50F8-A946-8557-F2885B48CA53}" type="sibTrans" cxnId="{92FAECCA-59F7-2048-8C6E-2429D12930E7}">
      <dgm:prSet/>
      <dgm:spPr>
        <a:solidFill>
          <a:srgbClr val="B16E0C">
            <a:alpha val="90000"/>
          </a:srgbClr>
        </a:solidFill>
        <a:ln>
          <a:solidFill>
            <a:srgbClr val="FFFFFF">
              <a:alpha val="90000"/>
            </a:srgb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2FAD19AD-91A5-0143-9784-D94B09CD33EC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Perform Analysis &amp; Save</a:t>
          </a:r>
          <a:endParaRPr lang="en-US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gm:t>
    </dgm:pt>
    <dgm:pt modelId="{1BFF18F0-5F11-0049-B0A9-AF8BCCBF3ABC}" type="parTrans" cxnId="{A20DB27E-63CA-4E46-8D87-DF7BBF215DC6}">
      <dgm:prSet/>
      <dgm:spPr/>
      <dgm:t>
        <a:bodyPr/>
        <a:lstStyle/>
        <a:p>
          <a:endParaRPr lang="en-US"/>
        </a:p>
      </dgm:t>
    </dgm:pt>
    <dgm:pt modelId="{81AD8CEB-D00B-AA43-BF0A-9419ED95D8C9}" type="sibTrans" cxnId="{A20DB27E-63CA-4E46-8D87-DF7BBF215DC6}">
      <dgm:prSet/>
      <dgm:spPr/>
      <dgm:t>
        <a:bodyPr/>
        <a:lstStyle/>
        <a:p>
          <a:endParaRPr lang="en-US"/>
        </a:p>
      </dgm:t>
    </dgm:pt>
    <dgm:pt modelId="{43D1CDB2-CA86-5944-BD66-9E338CEF8325}" type="pres">
      <dgm:prSet presAssocID="{854DABB1-5F32-B64F-AA01-A8B4A98D860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5F946-2FEA-8346-8970-504560233BE2}" type="pres">
      <dgm:prSet presAssocID="{854DABB1-5F32-B64F-AA01-A8B4A98D860B}" presName="dummyMaxCanvas" presStyleCnt="0">
        <dgm:presLayoutVars/>
      </dgm:prSet>
      <dgm:spPr/>
    </dgm:pt>
    <dgm:pt modelId="{190F2356-F73C-684A-8293-23A18C55B0AB}" type="pres">
      <dgm:prSet presAssocID="{854DABB1-5F32-B64F-AA01-A8B4A98D860B}" presName="FiveNodes_1" presStyleLbl="node1" presStyleIdx="0" presStyleCnt="5" custLinFactNeighborX="-46" custLinFactNeighborY="-25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FE9BC-2442-C740-965E-2778F3BD5DC1}" type="pres">
      <dgm:prSet presAssocID="{854DABB1-5F32-B64F-AA01-A8B4A98D860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04A7-839D-8B44-B67F-FB2056AC213B}" type="pres">
      <dgm:prSet presAssocID="{854DABB1-5F32-B64F-AA01-A8B4A98D860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EA67E-8AB8-454C-BCFA-5D0836886544}" type="pres">
      <dgm:prSet presAssocID="{854DABB1-5F32-B64F-AA01-A8B4A98D860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98134-5B82-2444-85F9-959F976B716B}" type="pres">
      <dgm:prSet presAssocID="{854DABB1-5F32-B64F-AA01-A8B4A98D860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07538-5D1C-7F4C-8813-C1864E76D6DD}" type="pres">
      <dgm:prSet presAssocID="{854DABB1-5F32-B64F-AA01-A8B4A98D860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2FA66-B5D7-F341-9326-F6F505174D22}" type="pres">
      <dgm:prSet presAssocID="{854DABB1-5F32-B64F-AA01-A8B4A98D860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0306C-F826-5846-98C4-98DE093CFBDB}" type="pres">
      <dgm:prSet presAssocID="{854DABB1-5F32-B64F-AA01-A8B4A98D860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E6A91-A36A-8F48-A077-D9EC3C5EDE26}" type="pres">
      <dgm:prSet presAssocID="{854DABB1-5F32-B64F-AA01-A8B4A98D860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191C1-71B5-034A-AA03-B3D61B9710A2}" type="pres">
      <dgm:prSet presAssocID="{854DABB1-5F32-B64F-AA01-A8B4A98D860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0CD50-B0AF-814D-AB49-3B5F7009E408}" type="pres">
      <dgm:prSet presAssocID="{854DABB1-5F32-B64F-AA01-A8B4A98D860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3FD6F-E661-E944-974D-D254EFD97571}" type="pres">
      <dgm:prSet presAssocID="{854DABB1-5F32-B64F-AA01-A8B4A98D860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0BA61-8850-3D42-BBB4-D52B14BEFDF7}" type="pres">
      <dgm:prSet presAssocID="{854DABB1-5F32-B64F-AA01-A8B4A98D860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E90E8-C049-EF4F-A0BA-92F6EA669864}" type="pres">
      <dgm:prSet presAssocID="{854DABB1-5F32-B64F-AA01-A8B4A98D860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AA1AD8-9370-42EB-BBD5-C8B2CD52B27A}" type="presOf" srcId="{CF5B0D8A-FF34-274E-B493-431D98760085}" destId="{734FE9BC-2442-C740-965E-2778F3BD5DC1}" srcOrd="0" destOrd="0" presId="urn:microsoft.com/office/officeart/2005/8/layout/vProcess5"/>
    <dgm:cxn modelId="{8E5BE504-3B94-422D-BAA9-3DE571CAEF18}" type="presOf" srcId="{EE8B3B41-42CB-B241-82C4-C6516457434E}" destId="{C902FA66-B5D7-F341-9326-F6F505174D22}" srcOrd="0" destOrd="0" presId="urn:microsoft.com/office/officeart/2005/8/layout/vProcess5"/>
    <dgm:cxn modelId="{41F2C7A9-5DB4-4935-9126-5489FD039594}" type="presOf" srcId="{6D8D1E09-95B1-D040-B7F4-958F7D823793}" destId="{FFF0BA61-8850-3D42-BBB4-D52B14BEFDF7}" srcOrd="1" destOrd="0" presId="urn:microsoft.com/office/officeart/2005/8/layout/vProcess5"/>
    <dgm:cxn modelId="{F9193B36-2E84-4B94-8663-35CC88CA54A7}" type="presOf" srcId="{82524558-6020-4D49-AD02-513D820BCC7B}" destId="{24C3FD6F-E661-E944-974D-D254EFD97571}" srcOrd="1" destOrd="0" presId="urn:microsoft.com/office/officeart/2005/8/layout/vProcess5"/>
    <dgm:cxn modelId="{49742264-AAF4-4D69-AA0C-5B04546BEF93}" type="presOf" srcId="{6D8D1E09-95B1-D040-B7F4-958F7D823793}" destId="{1D0EA67E-8AB8-454C-BCFA-5D0836886544}" srcOrd="0" destOrd="0" presId="urn:microsoft.com/office/officeart/2005/8/layout/vProcess5"/>
    <dgm:cxn modelId="{A7B307D3-76B7-4D55-A963-7D01461BB04F}" type="presOf" srcId="{4A0BEA3F-50F8-A946-8557-F2885B48CA53}" destId="{54EE6A91-A36A-8F48-A077-D9EC3C5EDE26}" srcOrd="0" destOrd="0" presId="urn:microsoft.com/office/officeart/2005/8/layout/vProcess5"/>
    <dgm:cxn modelId="{72210C69-B9C3-4B6F-90C8-1C48FCCE12E3}" type="presOf" srcId="{2FAD19AD-91A5-0143-9784-D94B09CD33EC}" destId="{EDB98134-5B82-2444-85F9-959F976B716B}" srcOrd="0" destOrd="0" presId="urn:microsoft.com/office/officeart/2005/8/layout/vProcess5"/>
    <dgm:cxn modelId="{3078B2BC-FE91-4CB8-8718-AC00716A5763}" type="presOf" srcId="{FD9B1392-1384-0440-85AB-F0290E95CDFD}" destId="{190F2356-F73C-684A-8293-23A18C55B0AB}" srcOrd="0" destOrd="0" presId="urn:microsoft.com/office/officeart/2005/8/layout/vProcess5"/>
    <dgm:cxn modelId="{C68DBF9C-3F45-415F-B3E7-50B3CA390C48}" type="presOf" srcId="{6E2F1CB8-89F8-B140-ADD9-2A4FE5DB83E2}" destId="{D120306C-F826-5846-98C4-98DE093CFBDB}" srcOrd="0" destOrd="0" presId="urn:microsoft.com/office/officeart/2005/8/layout/vProcess5"/>
    <dgm:cxn modelId="{92FAECCA-59F7-2048-8C6E-2429D12930E7}" srcId="{854DABB1-5F32-B64F-AA01-A8B4A98D860B}" destId="{6D8D1E09-95B1-D040-B7F4-958F7D823793}" srcOrd="3" destOrd="0" parTransId="{C685BACE-E2FC-BE4C-AEF2-D087570B1C72}" sibTransId="{4A0BEA3F-50F8-A946-8557-F2885B48CA53}"/>
    <dgm:cxn modelId="{3CDEA9E5-721F-422E-9B29-417C1F6373D3}" type="presOf" srcId="{C7361663-596A-FD41-BA30-FEB69F4F3045}" destId="{6C407538-5D1C-7F4C-8813-C1864E76D6DD}" srcOrd="0" destOrd="0" presId="urn:microsoft.com/office/officeart/2005/8/layout/vProcess5"/>
    <dgm:cxn modelId="{7D190135-0A1F-4026-AE0D-F1CDCE732404}" type="presOf" srcId="{82524558-6020-4D49-AD02-513D820BCC7B}" destId="{556B04A7-839D-8B44-B67F-FB2056AC213B}" srcOrd="0" destOrd="0" presId="urn:microsoft.com/office/officeart/2005/8/layout/vProcess5"/>
    <dgm:cxn modelId="{C732E263-C64A-9840-B43E-59BBF7A42998}" srcId="{854DABB1-5F32-B64F-AA01-A8B4A98D860B}" destId="{CF5B0D8A-FF34-274E-B493-431D98760085}" srcOrd="1" destOrd="0" parTransId="{66E450CD-9B74-4B44-AADC-F05F9F20E5DB}" sibTransId="{EE8B3B41-42CB-B241-82C4-C6516457434E}"/>
    <dgm:cxn modelId="{64E3D5B8-7D6E-0C4E-9124-F8DDEB100ADC}" srcId="{854DABB1-5F32-B64F-AA01-A8B4A98D860B}" destId="{FD9B1392-1384-0440-85AB-F0290E95CDFD}" srcOrd="0" destOrd="0" parTransId="{23DC75F0-87A7-3E43-9248-08CD80157D86}" sibTransId="{C7361663-596A-FD41-BA30-FEB69F4F3045}"/>
    <dgm:cxn modelId="{A20DB27E-63CA-4E46-8D87-DF7BBF215DC6}" srcId="{854DABB1-5F32-B64F-AA01-A8B4A98D860B}" destId="{2FAD19AD-91A5-0143-9784-D94B09CD33EC}" srcOrd="4" destOrd="0" parTransId="{1BFF18F0-5F11-0049-B0A9-AF8BCCBF3ABC}" sibTransId="{81AD8CEB-D00B-AA43-BF0A-9419ED95D8C9}"/>
    <dgm:cxn modelId="{2A7CDC46-B5CF-4757-9353-BCFF68123CA4}" type="presOf" srcId="{CF5B0D8A-FF34-274E-B493-431D98760085}" destId="{7870CD50-B0AF-814D-AB49-3B5F7009E408}" srcOrd="1" destOrd="0" presId="urn:microsoft.com/office/officeart/2005/8/layout/vProcess5"/>
    <dgm:cxn modelId="{6FD79968-D13F-442A-A2EC-AA6727232277}" type="presOf" srcId="{854DABB1-5F32-B64F-AA01-A8B4A98D860B}" destId="{43D1CDB2-CA86-5944-BD66-9E338CEF8325}" srcOrd="0" destOrd="0" presId="urn:microsoft.com/office/officeart/2005/8/layout/vProcess5"/>
    <dgm:cxn modelId="{08867280-943C-5F4D-A886-1736911B5A77}" srcId="{854DABB1-5F32-B64F-AA01-A8B4A98D860B}" destId="{82524558-6020-4D49-AD02-513D820BCC7B}" srcOrd="2" destOrd="0" parTransId="{A6B7C941-2B6E-664D-9BD6-2B9AEE50BA39}" sibTransId="{6E2F1CB8-89F8-B140-ADD9-2A4FE5DB83E2}"/>
    <dgm:cxn modelId="{A1AC8927-E9D7-4EB7-A446-AA59B4ADC9A1}" type="presOf" srcId="{2FAD19AD-91A5-0143-9784-D94B09CD33EC}" destId="{403E90E8-C049-EF4F-A0BA-92F6EA669864}" srcOrd="1" destOrd="0" presId="urn:microsoft.com/office/officeart/2005/8/layout/vProcess5"/>
    <dgm:cxn modelId="{316A0AC1-F1D6-48F2-A406-19CF569EAD88}" type="presOf" srcId="{FD9B1392-1384-0440-85AB-F0290E95CDFD}" destId="{BCD191C1-71B5-034A-AA03-B3D61B9710A2}" srcOrd="1" destOrd="0" presId="urn:microsoft.com/office/officeart/2005/8/layout/vProcess5"/>
    <dgm:cxn modelId="{611A1342-2BE2-4DD1-BE6B-970744AEEDAC}" type="presParOf" srcId="{43D1CDB2-CA86-5944-BD66-9E338CEF8325}" destId="{9A15F946-2FEA-8346-8970-504560233BE2}" srcOrd="0" destOrd="0" presId="urn:microsoft.com/office/officeart/2005/8/layout/vProcess5"/>
    <dgm:cxn modelId="{4531B88F-73BF-4989-AB35-89F64F8FBCFD}" type="presParOf" srcId="{43D1CDB2-CA86-5944-BD66-9E338CEF8325}" destId="{190F2356-F73C-684A-8293-23A18C55B0AB}" srcOrd="1" destOrd="0" presId="urn:microsoft.com/office/officeart/2005/8/layout/vProcess5"/>
    <dgm:cxn modelId="{B8415FD3-AD7E-41AA-841B-DD7A91D76109}" type="presParOf" srcId="{43D1CDB2-CA86-5944-BD66-9E338CEF8325}" destId="{734FE9BC-2442-C740-965E-2778F3BD5DC1}" srcOrd="2" destOrd="0" presId="urn:microsoft.com/office/officeart/2005/8/layout/vProcess5"/>
    <dgm:cxn modelId="{43B11B29-32F7-442F-91A4-A57886F03CDA}" type="presParOf" srcId="{43D1CDB2-CA86-5944-BD66-9E338CEF8325}" destId="{556B04A7-839D-8B44-B67F-FB2056AC213B}" srcOrd="3" destOrd="0" presId="urn:microsoft.com/office/officeart/2005/8/layout/vProcess5"/>
    <dgm:cxn modelId="{6F3E0A7F-B1BA-4B4D-8EBD-7B48FE0BDDDC}" type="presParOf" srcId="{43D1CDB2-CA86-5944-BD66-9E338CEF8325}" destId="{1D0EA67E-8AB8-454C-BCFA-5D0836886544}" srcOrd="4" destOrd="0" presId="urn:microsoft.com/office/officeart/2005/8/layout/vProcess5"/>
    <dgm:cxn modelId="{22168C9A-AFDB-440A-A548-A97AC10141F4}" type="presParOf" srcId="{43D1CDB2-CA86-5944-BD66-9E338CEF8325}" destId="{EDB98134-5B82-2444-85F9-959F976B716B}" srcOrd="5" destOrd="0" presId="urn:microsoft.com/office/officeart/2005/8/layout/vProcess5"/>
    <dgm:cxn modelId="{4B6B70C0-1D4D-4E8C-B4D0-8625892106BF}" type="presParOf" srcId="{43D1CDB2-CA86-5944-BD66-9E338CEF8325}" destId="{6C407538-5D1C-7F4C-8813-C1864E76D6DD}" srcOrd="6" destOrd="0" presId="urn:microsoft.com/office/officeart/2005/8/layout/vProcess5"/>
    <dgm:cxn modelId="{B77AF282-919F-40CF-B266-401CF1E7C976}" type="presParOf" srcId="{43D1CDB2-CA86-5944-BD66-9E338CEF8325}" destId="{C902FA66-B5D7-F341-9326-F6F505174D22}" srcOrd="7" destOrd="0" presId="urn:microsoft.com/office/officeart/2005/8/layout/vProcess5"/>
    <dgm:cxn modelId="{720C92DF-C4D2-4E89-9549-94221B72F904}" type="presParOf" srcId="{43D1CDB2-CA86-5944-BD66-9E338CEF8325}" destId="{D120306C-F826-5846-98C4-98DE093CFBDB}" srcOrd="8" destOrd="0" presId="urn:microsoft.com/office/officeart/2005/8/layout/vProcess5"/>
    <dgm:cxn modelId="{5A59028B-9D10-432C-99A6-B99DC2D01D75}" type="presParOf" srcId="{43D1CDB2-CA86-5944-BD66-9E338CEF8325}" destId="{54EE6A91-A36A-8F48-A077-D9EC3C5EDE26}" srcOrd="9" destOrd="0" presId="urn:microsoft.com/office/officeart/2005/8/layout/vProcess5"/>
    <dgm:cxn modelId="{B871574C-5DAE-4673-B007-D6049E611379}" type="presParOf" srcId="{43D1CDB2-CA86-5944-BD66-9E338CEF8325}" destId="{BCD191C1-71B5-034A-AA03-B3D61B9710A2}" srcOrd="10" destOrd="0" presId="urn:microsoft.com/office/officeart/2005/8/layout/vProcess5"/>
    <dgm:cxn modelId="{1BDB500B-C9F9-4604-8579-85505D78D784}" type="presParOf" srcId="{43D1CDB2-CA86-5944-BD66-9E338CEF8325}" destId="{7870CD50-B0AF-814D-AB49-3B5F7009E408}" srcOrd="11" destOrd="0" presId="urn:microsoft.com/office/officeart/2005/8/layout/vProcess5"/>
    <dgm:cxn modelId="{1047389F-ED74-4B05-B5F8-0985AD8D8CBF}" type="presParOf" srcId="{43D1CDB2-CA86-5944-BD66-9E338CEF8325}" destId="{24C3FD6F-E661-E944-974D-D254EFD97571}" srcOrd="12" destOrd="0" presId="urn:microsoft.com/office/officeart/2005/8/layout/vProcess5"/>
    <dgm:cxn modelId="{C1C49493-D1AE-4B28-960F-59F55DFB819A}" type="presParOf" srcId="{43D1CDB2-CA86-5944-BD66-9E338CEF8325}" destId="{FFF0BA61-8850-3D42-BBB4-D52B14BEFDF7}" srcOrd="13" destOrd="0" presId="urn:microsoft.com/office/officeart/2005/8/layout/vProcess5"/>
    <dgm:cxn modelId="{A40519CA-D7E5-42A3-BB43-0515FB7DF4F9}" type="presParOf" srcId="{43D1CDB2-CA86-5944-BD66-9E338CEF8325}" destId="{403E90E8-C049-EF4F-A0BA-92F6EA669864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F2356-F73C-684A-8293-23A18C55B0AB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Set the Working Directory</a:t>
          </a:r>
          <a:endParaRPr lang="en-US" sz="1500" kern="1200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>
        <a:off x="21425" y="21425"/>
        <a:ext cx="3818966" cy="688670"/>
      </dsp:txXfrm>
    </dsp:sp>
    <dsp:sp modelId="{734FE9BC-2442-C740-965E-2778F3BD5DC1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Load Libraries</a:t>
          </a:r>
          <a:endParaRPr lang="en-US" sz="1500" kern="1200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>
        <a:off x="371945" y="854545"/>
        <a:ext cx="3825062" cy="688669"/>
      </dsp:txXfrm>
    </dsp:sp>
    <dsp:sp modelId="{556B04A7-839D-8B44-B67F-FB2056AC213B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Make Custom Functions &amp; Specify Options</a:t>
          </a:r>
          <a:endParaRPr lang="en-US" sz="1500" kern="1200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>
        <a:off x="722464" y="1687665"/>
        <a:ext cx="3825062" cy="688669"/>
      </dsp:txXfrm>
    </dsp:sp>
    <dsp:sp modelId="{1D0EA67E-8AB8-454C-BCFA-5D0836886544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Read in Data &amp; Pre-Process</a:t>
          </a:r>
          <a:endParaRPr lang="en-US" sz="1500" kern="1200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>
        <a:off x="1072984" y="2520785"/>
        <a:ext cx="3825062" cy="688669"/>
      </dsp:txXfrm>
    </dsp:sp>
    <dsp:sp modelId="{EDB98134-5B82-2444-85F9-959F976B716B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Arial Unicode MS" panose="020B0604020202020204" pitchFamily="34" charset="-128"/>
              <a:cs typeface="Arial Unicode MS" panose="020B0604020202020204" pitchFamily="34" charset="-128"/>
            </a:rPr>
            <a:t>Perform Analysis &amp; Save</a:t>
          </a:r>
          <a:endParaRPr lang="en-US" sz="1500" kern="1200" dirty="0">
            <a:latin typeface="Arial Unicode MS" panose="020B0604020202020204" pitchFamily="34" charset="-128"/>
            <a:cs typeface="Arial Unicode MS" panose="020B0604020202020204" pitchFamily="34" charset="-128"/>
          </a:endParaRPr>
        </a:p>
      </dsp:txBody>
      <dsp:txXfrm>
        <a:off x="1423504" y="3353905"/>
        <a:ext cx="3825062" cy="688669"/>
      </dsp:txXfrm>
    </dsp:sp>
    <dsp:sp modelId="{6C407538-5D1C-7F4C-8813-C1864E76D6DD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325417" y="534416"/>
        <a:ext cx="261518" cy="357805"/>
      </dsp:txXfrm>
    </dsp:sp>
    <dsp:sp modelId="{C902FA66-B5D7-F341-9326-F6F505174D22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75937" y="1367536"/>
        <a:ext cx="261518" cy="357805"/>
      </dsp:txXfrm>
    </dsp:sp>
    <dsp:sp modelId="{D120306C-F826-5846-98C4-98DE093CFBD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26457" y="2188464"/>
        <a:ext cx="261518" cy="357805"/>
      </dsp:txXfrm>
    </dsp:sp>
    <dsp:sp modelId="{54EE6A91-A36A-8F48-A077-D9EC3C5EDE26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>
              <a:alpha val="90000"/>
            </a:srgb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376977" y="3029712"/>
        <a:ext cx="261518" cy="357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100" b="0" i="0" u="none" strike="noStrike" cap="none"/>
            </a:lvl1pPr>
            <a:lvl2pPr marL="0" marR="0" lvl="1" indent="0" algn="l" rtl="0">
              <a:spcBef>
                <a:spcPts val="0"/>
              </a:spcBef>
              <a:buChar char="○"/>
              <a:defRPr sz="1100" b="0" i="0" u="none" strike="noStrike" cap="none"/>
            </a:lvl2pPr>
            <a:lvl3pPr marL="0" marR="0" lvl="2" indent="0" algn="l" rtl="0">
              <a:spcBef>
                <a:spcPts val="0"/>
              </a:spcBef>
              <a:buChar char="■"/>
              <a:defRPr sz="1100" b="0" i="0" u="none" strike="noStrike" cap="none"/>
            </a:lvl3pPr>
            <a:lvl4pPr marL="0" marR="0" lvl="3" indent="0" algn="l" rtl="0">
              <a:spcBef>
                <a:spcPts val="0"/>
              </a:spcBef>
              <a:buChar char="●"/>
              <a:defRPr sz="1100" b="0" i="0" u="none" strike="noStrike" cap="none"/>
            </a:lvl4pPr>
            <a:lvl5pPr marL="0" marR="0" lvl="4" indent="0" algn="l" rtl="0">
              <a:spcBef>
                <a:spcPts val="0"/>
              </a:spcBef>
              <a:buChar char="○"/>
              <a:defRPr sz="1100" b="0" i="0" u="none" strike="noStrike" cap="none"/>
            </a:lvl5pPr>
            <a:lvl6pPr marL="0" marR="0" lvl="5" indent="0" algn="l" rtl="0">
              <a:spcBef>
                <a:spcPts val="0"/>
              </a:spcBef>
              <a:buChar char="■"/>
              <a:defRPr sz="1100" b="0" i="0" u="none" strike="noStrike" cap="none"/>
            </a:lvl6pPr>
            <a:lvl7pPr marL="0" marR="0" lvl="6" indent="0" algn="l" rtl="0">
              <a:spcBef>
                <a:spcPts val="0"/>
              </a:spcBef>
              <a:buChar char="●"/>
              <a:defRPr sz="1100" b="0" i="0" u="none" strike="noStrike" cap="none"/>
            </a:lvl7pPr>
            <a:lvl8pPr marL="0" marR="0" lvl="7" indent="0" algn="l" rtl="0">
              <a:spcBef>
                <a:spcPts val="0"/>
              </a:spcBef>
              <a:buChar char="○"/>
              <a:defRPr sz="1100" b="0" i="0" u="none" strike="noStrike" cap="none"/>
            </a:lvl8pPr>
            <a:lvl9pPr marL="0" marR="0" lvl="8" indent="0" algn="l" rtl="0">
              <a:spcBef>
                <a:spcPts val="0"/>
              </a:spcBef>
              <a:buChar char="■"/>
              <a:defRPr sz="1100" b="0" i="0" u="none" strike="noStrike" cap="none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4227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 Unicode MS" panose="020B0604020202020204" pitchFamily="34" charset="-12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4106597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8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2pPr>
            <a:lvl3pPr marL="0" marR="0"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3pPr>
            <a:lvl4pPr marL="0" marR="0"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4pPr>
            <a:lvl5pPr marL="0" marR="0"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5pPr>
            <a:lvl6pPr marL="0" marR="0"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6pPr>
            <a:lvl7pPr marL="0" marR="0"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7pPr>
            <a:lvl8pPr marL="0" marR="0"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8pPr>
            <a:lvl9pPr marL="0" marR="0"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defRPr sz="120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algn="ctr" rtl="0">
              <a:spcBef>
                <a:spcPts val="0"/>
              </a:spcBef>
              <a:defRPr sz="12000"/>
            </a:lvl2pPr>
            <a:lvl3pPr lvl="2" algn="ctr" rtl="0">
              <a:spcBef>
                <a:spcPts val="0"/>
              </a:spcBef>
              <a:defRPr sz="12000"/>
            </a:lvl3pPr>
            <a:lvl4pPr lvl="3" algn="ctr" rtl="0">
              <a:spcBef>
                <a:spcPts val="0"/>
              </a:spcBef>
              <a:defRPr sz="12000"/>
            </a:lvl4pPr>
            <a:lvl5pPr lvl="4" algn="ctr" rtl="0">
              <a:spcBef>
                <a:spcPts val="0"/>
              </a:spcBef>
              <a:defRPr sz="12000"/>
            </a:lvl5pPr>
            <a:lvl6pPr lvl="5" algn="ctr" rtl="0">
              <a:spcBef>
                <a:spcPts val="0"/>
              </a:spcBef>
              <a:defRPr sz="12000"/>
            </a:lvl6pPr>
            <a:lvl7pPr lvl="6" algn="ctr" rtl="0">
              <a:spcBef>
                <a:spcPts val="0"/>
              </a:spcBef>
              <a:defRPr sz="12000"/>
            </a:lvl7pPr>
            <a:lvl8pPr lvl="7" algn="ctr" rtl="0">
              <a:spcBef>
                <a:spcPts val="0"/>
              </a:spcBef>
              <a:defRPr sz="12000"/>
            </a:lvl8pPr>
            <a:lvl9pPr lvl="8" algn="ctr" rtl="0">
              <a:spcBef>
                <a:spcPts val="0"/>
              </a:spcBef>
              <a:defRPr sz="12000"/>
            </a:lvl9pPr>
          </a:lstStyle>
          <a:p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0" y="4573932"/>
            <a:ext cx="2205" cy="228406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4507127" y="4468098"/>
            <a:ext cx="129746" cy="12974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90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13063" y="6394732"/>
            <a:ext cx="9117875" cy="363205"/>
            <a:chOff x="13063" y="3247398"/>
            <a:chExt cx="9117875" cy="363205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6" y="3247398"/>
              <a:ext cx="1508760" cy="363205"/>
            </a:xfrm>
            <a:prstGeom prst="rect">
              <a:avLst/>
            </a:prstGeom>
            <a:solidFill>
              <a:srgbClr val="2776B2"/>
            </a:solidFill>
            <a:ln>
              <a:solidFill>
                <a:srgbClr val="2776B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3" y="3247398"/>
              <a:ext cx="1508760" cy="363205"/>
            </a:xfrm>
            <a:prstGeom prst="rect">
              <a:avLst/>
            </a:prstGeom>
            <a:solidFill>
              <a:srgbClr val="263748"/>
            </a:solidFill>
            <a:ln>
              <a:solidFill>
                <a:srgbClr val="26374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9" y="3247398"/>
              <a:ext cx="1508760" cy="363205"/>
            </a:xfrm>
            <a:prstGeom prst="rect">
              <a:avLst/>
            </a:prstGeom>
            <a:solidFill>
              <a:srgbClr val="1B9B7D"/>
            </a:solidFill>
            <a:ln>
              <a:solidFill>
                <a:srgbClr val="1B9B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2" y="3247398"/>
              <a:ext cx="1508760" cy="363205"/>
            </a:xfrm>
            <a:prstGeom prst="rect">
              <a:avLst/>
            </a:prstGeom>
            <a:solidFill>
              <a:srgbClr val="96BA51"/>
            </a:solidFill>
            <a:ln>
              <a:solidFill>
                <a:srgbClr val="96BA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5" y="3247398"/>
              <a:ext cx="1508760" cy="363205"/>
            </a:xfrm>
            <a:prstGeom prst="rect">
              <a:avLst/>
            </a:prstGeom>
            <a:solidFill>
              <a:srgbClr val="F09511"/>
            </a:solidFill>
            <a:ln>
              <a:solidFill>
                <a:srgbClr val="F0951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8" y="3247398"/>
              <a:ext cx="1508760" cy="363205"/>
            </a:xfrm>
            <a:prstGeom prst="rect">
              <a:avLst/>
            </a:prstGeom>
            <a:solidFill>
              <a:srgbClr val="BA2D27"/>
            </a:solidFill>
            <a:ln>
              <a:solidFill>
                <a:srgbClr val="BA2D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723F65-CF56-B54F-AB34-7702ACA6B849}" type="datetimeFigureOut">
              <a:rPr lang="en-US" smtClean="0">
                <a:solidFill>
                  <a:prstClr val="white"/>
                </a:solidFill>
              </a:rPr>
              <a:pPr/>
              <a:t>4/25/2018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183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V="1">
            <a:off x="2284898" y="2124828"/>
            <a:ext cx="2205" cy="4572000"/>
          </a:xfrm>
          <a:prstGeom prst="line">
            <a:avLst/>
          </a:prstGeom>
          <a:ln>
            <a:solidFill>
              <a:srgbClr val="1370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spect="1"/>
          </p:cNvSpPr>
          <p:nvPr userDrawn="1"/>
        </p:nvSpPr>
        <p:spPr>
          <a:xfrm rot="5400000">
            <a:off x="4507127" y="4347148"/>
            <a:ext cx="129746" cy="129746"/>
          </a:xfrm>
          <a:prstGeom prst="ellipse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9609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41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411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559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6" name="Rectangle 5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4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858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1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defRPr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algn="ctr" rtl="0">
              <a:spcBef>
                <a:spcPts val="0"/>
              </a:spcBef>
              <a:defRPr sz="3600"/>
            </a:lvl2pPr>
            <a:lvl3pPr lvl="2" algn="ctr" rtl="0">
              <a:spcBef>
                <a:spcPts val="0"/>
              </a:spcBef>
              <a:defRPr sz="3600"/>
            </a:lvl3pPr>
            <a:lvl4pPr lvl="3" algn="ctr" rtl="0">
              <a:spcBef>
                <a:spcPts val="0"/>
              </a:spcBef>
              <a:defRPr sz="3600"/>
            </a:lvl4pPr>
            <a:lvl5pPr lvl="4" algn="ctr" rtl="0">
              <a:spcBef>
                <a:spcPts val="0"/>
              </a:spcBef>
              <a:defRPr sz="3600"/>
            </a:lvl5pPr>
            <a:lvl6pPr lvl="5" algn="ctr" rtl="0">
              <a:spcBef>
                <a:spcPts val="0"/>
              </a:spcBef>
              <a:defRPr sz="3600"/>
            </a:lvl6pPr>
            <a:lvl7pPr lvl="6" algn="ctr" rtl="0">
              <a:spcBef>
                <a:spcPts val="0"/>
              </a:spcBef>
              <a:defRPr sz="3600"/>
            </a:lvl7pPr>
            <a:lvl8pPr lvl="7" algn="ctr" rtl="0">
              <a:spcBef>
                <a:spcPts val="0"/>
              </a:spcBef>
              <a:defRPr sz="3600"/>
            </a:lvl8pPr>
            <a:lvl9pPr lvl="8" algn="ctr" rtl="0">
              <a:spcBef>
                <a:spcPts val="0"/>
              </a:spcBef>
              <a:defRPr sz="3600"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8" name="Rectangle 7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614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4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7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315" y="5487"/>
            <a:ext cx="9129370" cy="6847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457200"/>
            <a:fld id="{A3723F65-CF56-B54F-AB34-7702ACA6B849}" type="datetimeFigureOut">
              <a:rPr lang="en-US" kern="1200" smtClean="0">
                <a:ea typeface="+mn-ea"/>
              </a:rPr>
              <a:pPr defTabSz="457200"/>
              <a:t>4/25/2018</a:t>
            </a:fld>
            <a:endParaRPr lang="en-US" kern="1200"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457200"/>
            <a:endParaRPr lang="en-US" kern="1200"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457200"/>
            <a:fld id="{4CF2C62A-F48C-1D45-A585-5CDFF5E4F076}" type="slidenum">
              <a:rPr lang="en-US" kern="1200" smtClean="0">
                <a:ea typeface="+mn-ea"/>
              </a:rPr>
              <a:pPr defTabSz="457200"/>
              <a:t>‹#›</a:t>
            </a:fld>
            <a:endParaRPr lang="en-US" kern="1200">
              <a:ea typeface="+mn-ea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8" name="Rectangle 7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867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72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315" y="5487"/>
            <a:ext cx="9129370" cy="684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296875" y="2653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723F65-CF56-B54F-AB34-7702ACA6B849}" type="datetimeFigureOut">
              <a:rPr lang="en-US" smtClean="0"/>
              <a:pPr/>
              <a:t>4/25/2018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6" name="Rectangle 5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70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82000" y="6446838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alpha val="99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32D78A-10B3-4DCD-84B7-9E85168884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4176" y="990600"/>
            <a:ext cx="8312624" cy="51816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1000" y="274637"/>
            <a:ext cx="8305800" cy="487363"/>
          </a:xfrm>
          <a:prstGeom prst="rect">
            <a:avLst/>
          </a:prstGeom>
        </p:spPr>
        <p:txBody>
          <a:bodyPr anchor="ctr"/>
          <a:lstStyle>
            <a:lvl1pPr algn="l">
              <a:defRPr sz="220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81000" y="838200"/>
            <a:ext cx="8343900" cy="0"/>
          </a:xfrm>
          <a:prstGeom prst="line">
            <a:avLst/>
          </a:prstGeom>
          <a:ln>
            <a:solidFill>
              <a:srgbClr val="EEB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79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1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200"/>
            </a:lvl3pPr>
            <a:lvl4pPr lvl="3" rtl="0">
              <a:spcBef>
                <a:spcPts val="0"/>
              </a:spcBef>
              <a:defRPr sz="1200"/>
            </a:lvl4pPr>
            <a:lvl5pPr lvl="4" rtl="0">
              <a:spcBef>
                <a:spcPts val="0"/>
              </a:spcBef>
              <a:defRPr sz="12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1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200"/>
            </a:lvl3pPr>
            <a:lvl4pPr lvl="3" rtl="0">
              <a:spcBef>
                <a:spcPts val="0"/>
              </a:spcBef>
              <a:defRPr sz="1200"/>
            </a:lvl4pPr>
            <a:lvl5pPr lvl="4" rtl="0">
              <a:spcBef>
                <a:spcPts val="0"/>
              </a:spcBef>
              <a:defRPr sz="12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 sz="2400"/>
            </a:lvl2pPr>
            <a:lvl3pPr lvl="2" rtl="0">
              <a:spcBef>
                <a:spcPts val="0"/>
              </a:spcBef>
              <a:defRPr sz="2400"/>
            </a:lvl3pPr>
            <a:lvl4pPr lvl="3" rtl="0">
              <a:spcBef>
                <a:spcPts val="0"/>
              </a:spcBef>
              <a:defRPr sz="2400"/>
            </a:lvl4pPr>
            <a:lvl5pPr lvl="4" rtl="0">
              <a:spcBef>
                <a:spcPts val="0"/>
              </a:spcBef>
              <a:defRPr sz="2400"/>
            </a:lvl5pPr>
            <a:lvl6pPr lvl="5" rtl="0">
              <a:spcBef>
                <a:spcPts val="0"/>
              </a:spcBef>
              <a:defRPr sz="2400"/>
            </a:lvl6pPr>
            <a:lvl7pPr lvl="6" rtl="0">
              <a:spcBef>
                <a:spcPts val="0"/>
              </a:spcBef>
              <a:defRPr sz="2400"/>
            </a:lvl7pPr>
            <a:lvl8pPr lvl="7" rtl="0">
              <a:spcBef>
                <a:spcPts val="0"/>
              </a:spcBef>
              <a:defRPr sz="2400"/>
            </a:lvl8pPr>
            <a:lvl9pPr lvl="8" rtl="0">
              <a:spcBef>
                <a:spcPts val="0"/>
              </a:spcBef>
              <a:defRPr sz="2400"/>
            </a:lvl9pPr>
          </a:lstStyle>
          <a:p>
            <a:endParaRPr dirty="0"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 sz="1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 sz="1200"/>
            </a:lvl2pPr>
            <a:lvl3pPr lvl="2" rtl="0">
              <a:spcBef>
                <a:spcPts val="0"/>
              </a:spcBef>
              <a:defRPr sz="1200"/>
            </a:lvl3pPr>
            <a:lvl4pPr lvl="3" rtl="0">
              <a:spcBef>
                <a:spcPts val="0"/>
              </a:spcBef>
              <a:defRPr sz="1200"/>
            </a:lvl4pPr>
            <a:lvl5pPr lvl="4" rtl="0">
              <a:spcBef>
                <a:spcPts val="0"/>
              </a:spcBef>
              <a:defRPr sz="1200"/>
            </a:lvl5pPr>
            <a:lvl6pPr lvl="5" rtl="0">
              <a:spcBef>
                <a:spcPts val="0"/>
              </a:spcBef>
              <a:defRPr sz="1200"/>
            </a:lvl6pPr>
            <a:lvl7pPr lvl="6" rtl="0">
              <a:spcBef>
                <a:spcPts val="0"/>
              </a:spcBef>
              <a:defRPr sz="1200"/>
            </a:lvl7pPr>
            <a:lvl8pPr lvl="7" rtl="0">
              <a:spcBef>
                <a:spcPts val="0"/>
              </a:spcBef>
              <a:defRPr sz="1200"/>
            </a:lvl8pPr>
            <a:lvl9pPr lvl="8" rtl="0">
              <a:spcBef>
                <a:spcPts val="0"/>
              </a:spcBef>
              <a:defRPr sz="1200"/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 sz="48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 sz="4800"/>
            </a:lvl2pPr>
            <a:lvl3pPr lvl="2" rtl="0">
              <a:spcBef>
                <a:spcPts val="0"/>
              </a:spcBef>
              <a:defRPr sz="4800"/>
            </a:lvl3pPr>
            <a:lvl4pPr lvl="3" rtl="0">
              <a:spcBef>
                <a:spcPts val="0"/>
              </a:spcBef>
              <a:defRPr sz="4800"/>
            </a:lvl4pPr>
            <a:lvl5pPr lvl="4" rtl="0">
              <a:spcBef>
                <a:spcPts val="0"/>
              </a:spcBef>
              <a:defRPr sz="4800"/>
            </a:lvl5pPr>
            <a:lvl6pPr lvl="5" rtl="0">
              <a:spcBef>
                <a:spcPts val="0"/>
              </a:spcBef>
              <a:defRPr sz="4800"/>
            </a:lvl6pPr>
            <a:lvl7pPr lvl="6" rtl="0">
              <a:spcBef>
                <a:spcPts val="0"/>
              </a:spcBef>
              <a:defRPr sz="4800"/>
            </a:lvl7pPr>
            <a:lvl8pPr lvl="7" rtl="0">
              <a:spcBef>
                <a:spcPts val="0"/>
              </a:spcBef>
              <a:defRPr sz="4800"/>
            </a:lvl8pPr>
            <a:lvl9pPr lvl="8" rtl="0">
              <a:spcBef>
                <a:spcPts val="0"/>
              </a:spcBef>
              <a:defRPr sz="4800"/>
            </a:lvl9pPr>
          </a:lstStyle>
          <a:p>
            <a:endParaRPr dirty="0"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defRPr sz="42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algn="ctr" rtl="0">
              <a:spcBef>
                <a:spcPts val="0"/>
              </a:spcBef>
              <a:defRPr sz="4200"/>
            </a:lvl2pPr>
            <a:lvl3pPr lvl="2" algn="ctr" rtl="0">
              <a:spcBef>
                <a:spcPts val="0"/>
              </a:spcBef>
              <a:defRPr sz="4200"/>
            </a:lvl3pPr>
            <a:lvl4pPr lvl="3" algn="ctr" rtl="0">
              <a:spcBef>
                <a:spcPts val="0"/>
              </a:spcBef>
              <a:defRPr sz="4200"/>
            </a:lvl4pPr>
            <a:lvl5pPr lvl="4" algn="ctr" rtl="0">
              <a:spcBef>
                <a:spcPts val="0"/>
              </a:spcBef>
              <a:defRPr sz="4200"/>
            </a:lvl5pPr>
            <a:lvl6pPr lvl="5" algn="ctr" rtl="0">
              <a:spcBef>
                <a:spcPts val="0"/>
              </a:spcBef>
              <a:defRPr sz="4200"/>
            </a:lvl6pPr>
            <a:lvl7pPr lvl="6" algn="ctr" rtl="0">
              <a:spcBef>
                <a:spcPts val="0"/>
              </a:spcBef>
              <a:defRPr sz="4200"/>
            </a:lvl7pPr>
            <a:lvl8pPr lvl="7" algn="ctr" rtl="0">
              <a:spcBef>
                <a:spcPts val="0"/>
              </a:spcBef>
              <a:defRPr sz="4200"/>
            </a:lvl8pPr>
            <a:lvl9pPr lvl="8" algn="ctr" rtl="0">
              <a:spcBef>
                <a:spcPts val="0"/>
              </a:spcBef>
              <a:defRPr sz="4200"/>
            </a:lvl9pPr>
          </a:lstStyle>
          <a:p>
            <a:endParaRPr dirty="0"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lvl="1"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algn="r"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pPr algn="r">
                <a:buClr>
                  <a:schemeClr val="dk2"/>
                </a:buClr>
                <a:buSzPct val="25000"/>
                <a:buFont typeface="Arial"/>
                <a:buNone/>
              </a:pPr>
              <a:t>‹#›</a:t>
            </a:fld>
            <a:endParaRPr lang="en" sz="1000" dirty="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defTabSz="457200"/>
            <a:fld id="{A3723F65-CF56-B54F-AB34-7702ACA6B849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457200"/>
              <a:t>4/25/2018</a:t>
            </a:fld>
            <a:endParaRPr lang="en-US" kern="1200" dirty="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defTabSz="457200"/>
            <a:endParaRPr lang="en-US" kern="12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defTabSz="457200"/>
            <a:fld id="{4CF2C62A-F48C-1D45-A585-5CDFF5E4F076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160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rial Unicode MS" panose="020B0604020202020204" pitchFamily="34" charset="-128"/>
          <a:ea typeface="+mj-ea"/>
          <a:cs typeface="Arial Unicode MS" panose="020B0604020202020204" pitchFamily="34" charset="-128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rial Unicode MS" panose="020B0604020202020204" pitchFamily="34" charset="-128"/>
          <a:ea typeface="+mn-ea"/>
          <a:cs typeface="Arial Unicode MS" panose="020B0604020202020204" pitchFamily="34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rial Unicode MS" panose="020B0604020202020204" pitchFamily="34" charset="-128"/>
          <a:ea typeface="+mn-ea"/>
          <a:cs typeface="Arial Unicode MS" panose="020B0604020202020204" pitchFamily="34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rial Unicode MS" panose="020B0604020202020204" pitchFamily="34" charset="-128"/>
          <a:ea typeface="+mn-ea"/>
          <a:cs typeface="Arial Unicode MS" panose="020B0604020202020204" pitchFamily="34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rial Unicode MS" panose="020B0604020202020204" pitchFamily="34" charset="-128"/>
          <a:ea typeface="+mn-ea"/>
          <a:cs typeface="Arial Unicode MS" panose="020B0604020202020204" pitchFamily="34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rial Unicode MS" panose="020B0604020202020204" pitchFamily="34" charset="-128"/>
          <a:ea typeface="+mn-ea"/>
          <a:cs typeface="Arial Unicode MS" panose="020B060402020202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rmarkdown.rstudio.com/flexdashboard/" TargetMode="External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github.com/kwartler/ODSC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hyperlink" Target="http://www.amazon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://www.tedkwartler.com/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wiley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datacamp.com/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s.brown.edu/courses/csci2950-p/spring2010/lectures/2010-03-03_santhanam.pdf" TargetMode="External"/><Relationship Id="rId2" Type="http://schemas.openxmlformats.org/officeDocument/2006/relationships/hyperlink" Target="http://en.wikipedia.org/wiki/Latent_Dirichlet_allocation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rpubs.com/lmullen/nlp-chapter" TargetMode="Externa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" TargetMode="External"/><Relationship Id="rId2" Type="http://schemas.openxmlformats.org/officeDocument/2006/relationships/hyperlink" Target="http://www.hurl.it/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maps.googleapis.com/maps/api/staticmap?center=Boston+MA&amp;zoom=10&amp;size=640x640" TargetMode="External"/><Relationship Id="rId4" Type="http://schemas.openxmlformats.org/officeDocument/2006/relationships/hyperlink" Target="https://pipl.com/dev/demo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wartler/ODSC/blob/master/p2_Get_Text/instruction_newsAPI.R" TargetMode="External"/><Relationship Id="rId2" Type="http://schemas.openxmlformats.org/officeDocument/2006/relationships/hyperlink" Target="https://github.com/kwartler/ODSC/blob/master/p2_Get_Text/GetXML.R" TargetMode="External"/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tmlwidgets.org/showcase_dygraphs.html" TargetMode="External"/><Relationship Id="rId3" Type="http://schemas.openxmlformats.org/officeDocument/2006/relationships/hyperlink" Target="http://www.htmlwidgets.org/" TargetMode="External"/><Relationship Id="rId7" Type="http://schemas.openxmlformats.org/officeDocument/2006/relationships/hyperlink" Target="http://www.htmlwidgets.org/showcase_threej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hyperlink" Target="http://www.htmlwidgets.org/showcase_leafl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050" y="0"/>
            <a:ext cx="9242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4183700" y="4993400"/>
            <a:ext cx="4843500" cy="8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650" y="345225"/>
            <a:ext cx="4107600" cy="10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7443850" y="1615625"/>
            <a:ext cx="1294500" cy="45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aleway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@O</a:t>
            </a:r>
            <a:r>
              <a:rPr lang="en" sz="1800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DSC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91674" y="284075"/>
            <a:ext cx="5665285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OPEN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DATA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SCIENCE </a:t>
            </a:r>
          </a:p>
          <a:p>
            <a:pPr lvl="0">
              <a:spcBef>
                <a:spcPts val="0"/>
              </a:spcBef>
              <a:buNone/>
            </a:pPr>
            <a:r>
              <a:rPr lang="en" sz="6000" dirty="0">
                <a:solidFill>
                  <a:srgbClr val="FFFFFF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CONFERENCE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3442400" y="5554425"/>
            <a:ext cx="5478900" cy="8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2400" b="1" dirty="0">
              <a:solidFill>
                <a:srgbClr val="FFFFFF"/>
              </a:solidFill>
              <a:latin typeface="Arial Unicode MS" panose="020B0604020202020204" pitchFamily="34" charset="-128"/>
              <a:ea typeface="Raleway"/>
              <a:cs typeface="Arial Unicode MS" panose="020B0604020202020204" pitchFamily="34" charset="-128"/>
              <a:sym typeface="Ralew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b="1" dirty="0">
              <a:solidFill>
                <a:srgbClr val="FFFFFF"/>
              </a:solidFill>
              <a:latin typeface="Arial Unicode MS" panose="020B0604020202020204" pitchFamily="34" charset="-128"/>
              <a:ea typeface="Raleway"/>
              <a:cs typeface="Arial Unicode MS" panose="020B0604020202020204" pitchFamily="34" charset="-128"/>
              <a:sym typeface="Raleway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304450" y="5038955"/>
            <a:ext cx="5787900" cy="36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Boston</a:t>
            </a:r>
            <a:r>
              <a:rPr lang="en" sz="2400" dirty="0" smtClean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 </a:t>
            </a:r>
            <a:r>
              <a:rPr lang="en" sz="2400" dirty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|   </a:t>
            </a:r>
            <a:r>
              <a:rPr lang="en" sz="2400" dirty="0" smtClean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May 2018</a:t>
            </a:r>
            <a:endParaRPr lang="en" sz="2400" dirty="0" smtClean="0">
              <a:solidFill>
                <a:srgbClr val="37BCFC"/>
              </a:solidFill>
              <a:latin typeface="Arial Unicode MS" panose="020B0604020202020204" pitchFamily="34" charset="-128"/>
              <a:ea typeface="Raleway"/>
              <a:cs typeface="Arial Unicode MS" panose="020B0604020202020204" pitchFamily="34" charset="-128"/>
              <a:sym typeface="Raleway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Ted Kwartler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 smtClean="0">
                <a:solidFill>
                  <a:srgbClr val="37BCFC"/>
                </a:solidFill>
                <a:latin typeface="Arial Unicode MS" panose="020B0604020202020204" pitchFamily="34" charset="-128"/>
                <a:ea typeface="Raleway"/>
                <a:cs typeface="Arial Unicode MS" panose="020B0604020202020204" pitchFamily="34" charset="-128"/>
                <a:sym typeface="Raleway"/>
              </a:rPr>
              <a:t>Intro to Text Mining in R</a:t>
            </a:r>
            <a:endParaRPr lang="en" sz="2400" dirty="0">
              <a:solidFill>
                <a:srgbClr val="37BCFC"/>
              </a:solidFill>
              <a:latin typeface="Arial Unicode MS" panose="020B0604020202020204" pitchFamily="34" charset="-128"/>
              <a:ea typeface="Raleway"/>
              <a:cs typeface="Arial Unicode MS" panose="020B0604020202020204" pitchFamily="34" charset="-128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22"/>
            <a:ext cx="8229600" cy="1143000"/>
          </a:xfrm>
        </p:spPr>
        <p:txBody>
          <a:bodyPr/>
          <a:lstStyle/>
          <a:p>
            <a:r>
              <a:rPr lang="en-US" dirty="0" smtClean="0"/>
              <a:t>Two Popular Approaches*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6669" y="6446520"/>
            <a:ext cx="6454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*There are other approaches usually based on DNN, that I refer to “abstractive”</a:t>
            </a:r>
            <a:endParaRPr lang="en-US" i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0985" y="1173079"/>
            <a:ext cx="8686800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61919" y="1217012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Lebron</a:t>
            </a:r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James hit a tough shot.”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2227" y="1737129"/>
            <a:ext cx="8684316" cy="4114802"/>
            <a:chOff x="315855" y="1737129"/>
            <a:chExt cx="8684316" cy="4114802"/>
          </a:xfrm>
        </p:grpSpPr>
        <p:pic>
          <p:nvPicPr>
            <p:cNvPr id="27" name="Picture 26" descr="Macintosh HD:Users:ted:Desktop:manning pub:chap3 Initial Text Mining Methods:syntactic parsing:chap3 syntatic parsing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7" t="7278" r="10673" b="13386"/>
            <a:stretch/>
          </p:blipFill>
          <p:spPr bwMode="auto">
            <a:xfrm>
              <a:off x="502919" y="2377439"/>
              <a:ext cx="4029717" cy="3063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4702491" y="1737131"/>
              <a:ext cx="4297680" cy="486987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Bag of Words</a:t>
              </a:r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02491" y="1737131"/>
              <a:ext cx="4297680" cy="41148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095" y="1737130"/>
              <a:ext cx="4297680" cy="486987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Semantic Using Syntactic Parsing</a:t>
              </a:r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5855" y="1737129"/>
              <a:ext cx="4297680" cy="41148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373934" y="2317114"/>
              <a:ext cx="2870906" cy="3441629"/>
              <a:chOff x="8117134" y="1920875"/>
              <a:chExt cx="2444185" cy="2930078"/>
            </a:xfrm>
          </p:grpSpPr>
          <p:pic>
            <p:nvPicPr>
              <p:cNvPr id="1026" name="Picture 2" descr="Image result for bag clipart transparent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7134" y="1920875"/>
                <a:ext cx="2444185" cy="29300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 rot="20129474">
                <a:off x="8581547" y="3007402"/>
                <a:ext cx="768620" cy="31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1800" kern="1200" dirty="0" err="1" smtClean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Lebron</a:t>
                </a:r>
                <a:endPara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4404405">
                <a:off x="9384237" y="3189402"/>
                <a:ext cx="735867" cy="31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1800" kern="1200" dirty="0" smtClean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James</a:t>
                </a:r>
                <a:endPara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252589" y="3728581"/>
                <a:ext cx="648524" cy="31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1800" kern="1200" dirty="0" smtClean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tough</a:t>
                </a:r>
                <a:endPara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20938315">
                <a:off x="9054668" y="3456251"/>
                <a:ext cx="364658" cy="31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1800" kern="1200" dirty="0" smtClean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hit</a:t>
                </a:r>
                <a:endPara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251764" y="3151572"/>
                <a:ext cx="328826" cy="31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1800" kern="1200" dirty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1236002">
                <a:off x="8683813" y="3967614"/>
                <a:ext cx="528427" cy="314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lang="en-US" sz="1800" kern="1200" dirty="0" smtClean="0">
                    <a:solidFill>
                      <a:srgbClr val="F0951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shot</a:t>
                </a:r>
                <a:endParaRPr lang="en-US" sz="1800" kern="1200" dirty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509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instruction_htmlWidgets.R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8593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 Unicode MS" panose="020B0604020202020204" pitchFamily="34" charset="-128"/>
                <a:ea typeface="+mj-ea"/>
                <a:cs typeface="Arial Unicode MS" panose="020B0604020202020204" pitchFamily="34" charset="-128"/>
              </a:defRPr>
            </a:lvl1pPr>
          </a:lstStyle>
          <a:p>
            <a:pPr algn="l"/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FlexDashboard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716" y="417095"/>
            <a:ext cx="3714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http://rmarkdown.rstudio.com/flexdashboard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968" y="930444"/>
            <a:ext cx="752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Let’s an R programmer use HTML with </a:t>
            </a:r>
            <a:r>
              <a:rPr lang="en-US" sz="2400" b="1" dirty="0" err="1" smtClean="0"/>
              <a:t>Javascript</a:t>
            </a:r>
            <a:r>
              <a:rPr lang="en-US" sz="2400" b="1" dirty="0" smtClean="0"/>
              <a:t>!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9073" y="1307434"/>
            <a:ext cx="804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Embed the </a:t>
            </a:r>
            <a:r>
              <a:rPr lang="en-US" sz="1800" dirty="0" err="1" smtClean="0"/>
              <a:t>htmlwidgets</a:t>
            </a:r>
            <a:r>
              <a:rPr lang="en-US" sz="1800" dirty="0" smtClean="0"/>
              <a:t>, or other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Easy to do from within the R console without HTML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Easily change the layout of the dashboard.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Authoring is done in </a:t>
            </a:r>
            <a:r>
              <a:rPr lang="en-US" sz="1800" dirty="0" err="1" smtClean="0"/>
              <a:t>Rmarkdown</a:t>
            </a:r>
            <a:r>
              <a:rPr lang="en-US" sz="1800" dirty="0" smtClean="0"/>
              <a:t> (.</a:t>
            </a:r>
            <a:r>
              <a:rPr lang="en-US" sz="1800" dirty="0" err="1" smtClean="0"/>
              <a:t>Rmd</a:t>
            </a:r>
            <a:r>
              <a:rPr lang="en-US" sz="1800" dirty="0" smtClean="0"/>
              <a:t>) files  by “knitting” the components &amp; output is HTML for easy viewing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0" y="3305671"/>
            <a:ext cx="87534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85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Open these files: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18147" y="1700463"/>
            <a:ext cx="4305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blank_dashboard.Rmd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34190" y="2358190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200"/>
            </a:lvl1pPr>
          </a:lstStyle>
          <a:p>
            <a:r>
              <a:rPr lang="en-US" dirty="0" err="1"/>
              <a:t>top_focal.Rmd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29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" y="5318760"/>
            <a:ext cx="7720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635" y="2926080"/>
            <a:ext cx="9013475" cy="1059180"/>
            <a:chOff x="-6635" y="2926080"/>
            <a:chExt cx="9013475" cy="105918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74320" y="2926080"/>
              <a:ext cx="859536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66360" y="3985260"/>
              <a:ext cx="384048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-6635" y="3086100"/>
              <a:ext cx="8993764" cy="738664"/>
              <a:chOff x="-30480" y="3086100"/>
              <a:chExt cx="8993764" cy="7386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30480" y="3086100"/>
                <a:ext cx="1407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9-10:45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Intro to TM w/R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26402" y="3086100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10:45-11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20017" y="3086100"/>
                <a:ext cx="1168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 – 11:45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Gather Text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7363" y="3086100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11:45 – 12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86972" y="3086100"/>
                <a:ext cx="15376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12-12:40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HTML Widgets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&amp; </a:t>
                </a:r>
                <a:r>
                  <a:rPr lang="en-US" dirty="0" err="1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Flexdashboard</a:t>
                </a:r>
                <a:endParaRPr lang="en-US" dirty="0" smtClean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65308" y="3086100"/>
                <a:ext cx="11384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12:40-12:50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Optional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389724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53069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55876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158683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552861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892157" y="3086100"/>
                <a:ext cx="1071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12:50-1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Scheduling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7716206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13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Open these files: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818147" y="1700463"/>
            <a:ext cx="2917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cronDash.Rmd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34190" y="2358190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200"/>
            </a:lvl1pPr>
          </a:lstStyle>
          <a:p>
            <a:r>
              <a:rPr lang="en-US" dirty="0" err="1" smtClean="0"/>
              <a:t>cronJob.R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05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13705B"/>
                </a:solidFill>
                <a:latin typeface="Avenir Heavy"/>
              </a:rPr>
              <a:t>Use a scheduler to automate the construction &amp; dissemination of your work!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" y="2502217"/>
            <a:ext cx="2657475" cy="2828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6200" y="2194560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Studio </a:t>
            </a:r>
            <a:r>
              <a:rPr lang="en-US" dirty="0" err="1" smtClean="0"/>
              <a:t>cronR</a:t>
            </a:r>
            <a:r>
              <a:rPr lang="en-US" dirty="0" smtClean="0"/>
              <a:t> Add-In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656" y="6446520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*Windows task scheduler will be similar.</a:t>
            </a:r>
            <a:endParaRPr lang="en-US" sz="1200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93720" y="1630680"/>
            <a:ext cx="5594032" cy="4511040"/>
            <a:chOff x="2498407" y="1415415"/>
            <a:chExt cx="6524625" cy="519874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8407" y="1415415"/>
              <a:ext cx="6524625" cy="28384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6980" y="3737610"/>
              <a:ext cx="6515100" cy="28765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Isosceles Triangle 11"/>
          <p:cNvSpPr/>
          <p:nvPr/>
        </p:nvSpPr>
        <p:spPr>
          <a:xfrm rot="5400000">
            <a:off x="1565910" y="3752850"/>
            <a:ext cx="2926080" cy="297180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7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438"/>
            <a:ext cx="8229600" cy="4525963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sz="2000" dirty="0" smtClean="0"/>
              <a:t>@</a:t>
            </a:r>
            <a:r>
              <a:rPr lang="en-US" sz="2000" dirty="0" err="1" smtClean="0">
                <a:solidFill>
                  <a:srgbClr val="1B9B7D"/>
                </a:solidFill>
              </a:rPr>
              <a:t>tkwartler</a:t>
            </a:r>
            <a:endParaRPr lang="en-US" sz="2000" dirty="0" smtClean="0">
              <a:solidFill>
                <a:srgbClr val="1B9B7D"/>
              </a:solidFill>
            </a:endParaRPr>
          </a:p>
          <a:p>
            <a:pPr marL="0" indent="0" algn="r">
              <a:buNone/>
            </a:pPr>
            <a:r>
              <a:rPr lang="en-US" sz="2000" dirty="0" err="1" smtClean="0"/>
              <a:t>www.linkedin.com</a:t>
            </a:r>
            <a:r>
              <a:rPr lang="en-US" sz="2000" dirty="0" smtClean="0"/>
              <a:t>/in/</a:t>
            </a:r>
            <a:r>
              <a:rPr lang="en-US" sz="2000" dirty="0" err="1" smtClean="0">
                <a:solidFill>
                  <a:srgbClr val="1B9B7D"/>
                </a:solidFill>
              </a:rPr>
              <a:t>edwardkwartler</a:t>
            </a:r>
            <a:endParaRPr lang="en-US" sz="2000" dirty="0">
              <a:solidFill>
                <a:srgbClr val="1B9B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14" y="5755613"/>
            <a:ext cx="274246" cy="222963"/>
          </a:xfrm>
          <a:prstGeom prst="rect">
            <a:avLst/>
          </a:prstGeom>
        </p:spPr>
      </p:pic>
      <p:sp>
        <p:nvSpPr>
          <p:cNvPr id="6" name="TextBox 5">
            <a:hlinkClick r:id="rId4"/>
          </p:cNvPr>
          <p:cNvSpPr txBox="1"/>
          <p:nvPr/>
        </p:nvSpPr>
        <p:spPr>
          <a:xfrm>
            <a:off x="2767660" y="309880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https://</a:t>
            </a:r>
            <a:r>
              <a:rPr lang="en-US" sz="1800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github.com/kwartler/ODSC</a:t>
            </a:r>
            <a:endParaRPr lang="en-US" sz="1800" u="sng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57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Text Mining Approaches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204" y="714092"/>
            <a:ext cx="348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Some Challenges in Text Mining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972958"/>
            <a:ext cx="390363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Compound words (tokenization) changes meaning</a:t>
            </a:r>
          </a:p>
          <a:p>
            <a:pPr marL="573088" lvl="1" indent="-115888" defTabSz="457200">
              <a:buFont typeface="Arial"/>
              <a:buChar char="•"/>
            </a:pPr>
            <a:r>
              <a:rPr lang="en-US" sz="12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“not bad” versus “bad”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Disambiguation</a:t>
            </a:r>
            <a:endParaRPr lang="en-US" sz="105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5888" indent="-115888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Sarcasm</a:t>
            </a:r>
          </a:p>
          <a:p>
            <a:pPr marL="573088" lvl="1" indent="-115888" defTabSz="457200">
              <a:buFont typeface="Arial"/>
              <a:buChar char="•"/>
            </a:pPr>
            <a:r>
              <a:rPr lang="en-US" sz="105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 like it…NOT!”</a:t>
            </a:r>
          </a:p>
          <a:p>
            <a:pPr marL="115888" indent="-115888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Cultural differences</a:t>
            </a:r>
          </a:p>
          <a:p>
            <a:pPr marL="573088" lvl="1" indent="-115888" defTabSz="457200">
              <a:buFont typeface="Arial"/>
              <a:buChar char="•"/>
            </a:pPr>
            <a:r>
              <a:rPr lang="en-US" sz="105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“It’s wicked good” (in Boston)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77475" y="1740407"/>
            <a:ext cx="4506123" cy="2450260"/>
            <a:chOff x="2697930" y="944250"/>
            <a:chExt cx="4506123" cy="2450260"/>
          </a:xfrm>
        </p:grpSpPr>
        <p:sp>
          <p:nvSpPr>
            <p:cNvPr id="29" name="TextBox 28"/>
            <p:cNvSpPr txBox="1"/>
            <p:nvPr/>
          </p:nvSpPr>
          <p:spPr>
            <a:xfrm>
              <a:off x="2697930" y="1917182"/>
              <a:ext cx="45061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2713" indent="-112713" defTabSz="457200">
                <a:buFont typeface="Arial"/>
                <a:buChar char="•"/>
              </a:pPr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cooked waterfowl to eat.</a:t>
              </a:r>
            </a:p>
            <a:p>
              <a:pPr marL="112713" indent="-112713" defTabSz="457200">
                <a:buFont typeface="Arial"/>
                <a:buChar char="•"/>
              </a:pPr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</a:t>
              </a:r>
              <a:r>
                <a:rPr lang="en-US" sz="18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cooked </a:t>
              </a:r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waterfowl belonging to her.</a:t>
              </a:r>
            </a:p>
            <a:p>
              <a:pPr marL="112713" indent="-112713" defTabSz="457200">
                <a:buFont typeface="Arial"/>
                <a:buChar char="•"/>
              </a:pPr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 created the (clay?) duck and gave it to her.</a:t>
              </a:r>
            </a:p>
            <a:p>
              <a:pPr marL="112713" indent="-112713" defTabSz="457200">
                <a:buFont typeface="Arial"/>
                <a:buChar char="•"/>
              </a:pPr>
              <a:r>
                <a:rPr lang="en-US" sz="1800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Duck!!</a:t>
              </a: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2896857" y="944250"/>
              <a:ext cx="410826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Avenir Light"/>
                  <a:ea typeface="+mj-ea"/>
                  <a:cs typeface="Avenir Light"/>
                </a:defRPr>
              </a:lvl1pPr>
            </a:lstStyle>
            <a:p>
              <a:r>
                <a:rPr lang="en-US" sz="3600" u="sng" dirty="0" smtClean="0">
                  <a:solidFill>
                    <a:prstClr val="black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“I made her duck.”</a:t>
              </a:r>
              <a:endParaRPr lang="en-US" sz="3600" u="sng" dirty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21" name="Elbow Connector 20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Text Sources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4476" y="714092"/>
            <a:ext cx="60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can be captured within the enterprise and elsewhere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483535"/>
            <a:ext cx="27994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Books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Electronic Docs (PDFs)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Social Media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Records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Service 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Legal Documents</a:t>
            </a:r>
          </a:p>
          <a:p>
            <a:pPr marL="112713" indent="-112713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4205" y="1483536"/>
            <a:ext cx="3886200" cy="1281684"/>
          </a:xfrm>
          <a:prstGeom prst="rect">
            <a:avLst/>
          </a:prstGeom>
          <a:solidFill>
            <a:srgbClr val="2776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</a:rPr>
              <a:t>The source and context of the medium is important.  It will have a lot of impact on difficulty and data integrity.</a:t>
            </a:r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4814205" y="2712517"/>
            <a:ext cx="3886200" cy="2784145"/>
            <a:chOff x="506732" y="2054450"/>
            <a:chExt cx="5615939" cy="4023360"/>
          </a:xfrm>
        </p:grpSpPr>
        <p:pic>
          <p:nvPicPr>
            <p:cNvPr id="30" name="Picture 14" descr="http://ameliacottonpress.files.wordpress.com/2012/10/social-media-ico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2" y="2054450"/>
              <a:ext cx="5615939" cy="402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http://upload.wikimedia.org/wikipedia/commons/4/40/Google_plu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844" y="4816929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8" descr="http://upload.wikimedia.org/wikipedia/en/archive/d/d9/20130604215439!Vine_app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68" y="4383902"/>
            <a:ext cx="248717" cy="2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http://asset1.cbsistatic.com/cnwk.1d/i/tim2/2013/11/25/Snapchat-noname_chillah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0" r="18971"/>
          <a:stretch/>
        </p:blipFill>
        <p:spPr bwMode="auto">
          <a:xfrm>
            <a:off x="7622452" y="3685121"/>
            <a:ext cx="429000" cy="44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www.ccs.org.za/wp-content/uploads/2012/06/weibo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40" y="2856837"/>
            <a:ext cx="422820" cy="4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5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695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807" y="714092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Scripts in this workshop follow a simple workflow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6" name="Diagram 25"/>
          <p:cNvGraphicFramePr/>
          <p:nvPr>
            <p:extLst/>
          </p:nvPr>
        </p:nvGraphicFramePr>
        <p:xfrm>
          <a:off x="1524000" y="12195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138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6215396"/>
            <a:ext cx="1508760" cy="54254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280160"/>
            <a:ext cx="5153975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Get CRAN packages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libs&lt;-c('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stringi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'tm',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qdap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'ggplot2',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ggthemes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dendextend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wordcloud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RColorBrewer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tidytext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treemap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'portfolio',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GuardianR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LDAvis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dplyr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servr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SnowballC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openNLP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jsonlite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pbapply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'wordcloud2',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rbokeh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radarchart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stringr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flexdashboard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httr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Get most of the libs</a:t>
            </a:r>
          </a:p>
          <a:p>
            <a:r>
              <a:rPr lang="en-US" dirty="0" err="1"/>
              <a:t>install.packages</a:t>
            </a:r>
            <a:r>
              <a:rPr lang="en-US" dirty="0"/>
              <a:t>(libs)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3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6215396"/>
            <a:ext cx="1508760" cy="54254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 Continued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1280160"/>
            <a:ext cx="5551520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WINDOWS Scheduler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taskscheduleR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LINUX Scheduler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cronR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Get a NLP Model for use w/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openNLP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openNLPmodels.en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repos = "http://datacube.wu.ac.at/",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type = "source")</a:t>
            </a:r>
          </a:p>
        </p:txBody>
      </p:sp>
    </p:spTree>
    <p:extLst>
      <p:ext uri="{BB962C8B-B14F-4D97-AF65-F5344CB8AC3E}">
        <p14:creationId xmlns:p14="http://schemas.microsoft.com/office/powerpoint/2010/main" val="15567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Twitter Profanity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Twitter demographics skew young and as a result have profanity that appear in the examples.  </a:t>
            </a:r>
          </a:p>
          <a:p>
            <a:r>
              <a:rPr lang="en-US" sz="2800" b="1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>
              <a:solidFill>
                <a:prstClr val="black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</a:rPr>
                <a:t>#%@*!!!</a:t>
              </a:r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49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64379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Open the “</a:t>
            </a:r>
            <a:r>
              <a:rPr lang="en-US" sz="2000" b="1" dirty="0" err="1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coffee.csv</a:t>
            </a:r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” to get familiar with the data structure 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9" name="Picture 38" descr="Screen Shot 2015-05-26 at 5.1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31416"/>
            <a:ext cx="8686800" cy="150201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28600" y="556816"/>
            <a:ext cx="8686800" cy="555031"/>
          </a:xfrm>
          <a:prstGeom prst="rect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1000 tweets mentioning “coffee”</a:t>
            </a:r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" y="549393"/>
            <a:ext cx="8686800" cy="2178040"/>
          </a:xfrm>
          <a:prstGeom prst="rect">
            <a:avLst/>
          </a:prstGeom>
          <a:noFill/>
          <a:ln w="38100" cmpd="sng">
            <a:solidFill>
              <a:srgbClr val="1B9B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021" y="3272918"/>
            <a:ext cx="47213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text$text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</a:t>
            </a:r>
          </a:p>
          <a:p>
            <a:pPr algn="ctr" defTabSz="457200"/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the vector of tweets that we are interested in.</a:t>
            </a: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Isosceles Triangle 43"/>
          <p:cNvSpPr/>
          <p:nvPr/>
        </p:nvSpPr>
        <p:spPr>
          <a:xfrm rot="10800000">
            <a:off x="251020" y="2846756"/>
            <a:ext cx="4721309" cy="357975"/>
          </a:xfrm>
          <a:prstGeom prst="triangle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5" name="Isosceles Triangle 44"/>
          <p:cNvSpPr/>
          <p:nvPr/>
        </p:nvSpPr>
        <p:spPr>
          <a:xfrm rot="10800000">
            <a:off x="4972329" y="2846754"/>
            <a:ext cx="3933712" cy="3579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72330" y="3272918"/>
            <a:ext cx="393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800" kern="1200" dirty="0" smtClean="0">
                <a:solidFill>
                  <a:prstClr val="white">
                    <a:lumMod val="65000"/>
                  </a:prst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 other attributes are automatically returned from the twitter API</a:t>
            </a:r>
            <a:endParaRPr lang="en-US" sz="1800" kern="1200" dirty="0">
              <a:solidFill>
                <a:prstClr val="white">
                  <a:lumMod val="65000"/>
                </a:prst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7" name="Elbow Connector 46"/>
          <p:cNvCxnSpPr>
            <a:stCxn id="33" idx="0"/>
          </p:cNvCxnSpPr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3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6536907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1_Keyword_Scanning.R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871757"/>
            <a:ext cx="8426834" cy="805489"/>
            <a:chOff x="397126" y="881880"/>
            <a:chExt cx="5855599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5778883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grepl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grepl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a vector of T/F if the pattern is present at least once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2233784"/>
            <a:ext cx="8418310" cy="814012"/>
            <a:chOff x="405650" y="3096057"/>
            <a:chExt cx="5847075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3378640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grep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(“pattern”, searchable object, </a:t>
              </a:r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ignore.case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=TRUE)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grep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returns the position of the pattern in the document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92823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R Unix Commands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3562308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stringi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05650" y="3871979"/>
            <a:ext cx="8311630" cy="805489"/>
            <a:chOff x="405650" y="2078856"/>
            <a:chExt cx="5847075" cy="805489"/>
          </a:xfrm>
        </p:grpSpPr>
        <p:sp>
          <p:nvSpPr>
            <p:cNvPr id="27" name="Rectangle 26"/>
            <p:cNvSpPr/>
            <p:nvPr/>
          </p:nvSpPr>
          <p:spPr>
            <a:xfrm>
              <a:off x="473842" y="2352916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stri_count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(searchable object, fixed=“pattern”)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stri_count</a:t>
              </a:r>
              <a:r>
                <a:rPr lang="en-US" kern="1200" dirty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counts the number of patterns in a document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1677246"/>
            <a:ext cx="8229600" cy="417524"/>
          </a:xfrm>
          <a:prstGeom prst="rect">
            <a:avLst/>
          </a:prstGeom>
        </p:spPr>
      </p:pic>
      <p:pic>
        <p:nvPicPr>
          <p:cNvPr id="8" name="Picture 7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036626"/>
            <a:ext cx="3213100" cy="203200"/>
          </a:xfrm>
          <a:prstGeom prst="rect">
            <a:avLst/>
          </a:prstGeom>
        </p:spPr>
      </p:pic>
      <p:pic>
        <p:nvPicPr>
          <p:cNvPr id="11" name="Picture 10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4781508"/>
            <a:ext cx="8229600" cy="3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29607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Intro to Natural Language Processing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55808"/>
            <a:ext cx="6400800" cy="17526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www.linkedin.com/in/</a:t>
            </a:r>
            <a:r>
              <a:rPr lang="en-US" sz="1400" dirty="0" err="1" smtClean="0">
                <a:solidFill>
                  <a:srgbClr val="1B9B7D"/>
                </a:solidFill>
              </a:rPr>
              <a:t>edwardkwartler</a:t>
            </a:r>
            <a:endParaRPr lang="en-US" sz="1400" dirty="0" smtClean="0">
              <a:solidFill>
                <a:srgbClr val="1B9B7D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rgbClr val="1B9B7D"/>
                </a:solidFill>
              </a:rPr>
              <a:t>tkwartler</a:t>
            </a:r>
            <a:endParaRPr lang="en-US" sz="1400" dirty="0">
              <a:solidFill>
                <a:srgbClr val="1B9B7D"/>
              </a:solidFill>
            </a:endParaRPr>
          </a:p>
        </p:txBody>
      </p:sp>
      <p:pic>
        <p:nvPicPr>
          <p:cNvPr id="17" name="Picture 16" descr="Rlog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0" y="2179215"/>
            <a:ext cx="1691640" cy="1283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68" y="4274360"/>
            <a:ext cx="229258" cy="1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9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1_Keyword_Scanning</a:t>
            </a:r>
          </a:p>
        </p:txBody>
      </p:sp>
    </p:spTree>
    <p:extLst>
      <p:ext uri="{BB962C8B-B14F-4D97-AF65-F5344CB8AC3E}">
        <p14:creationId xmlns:p14="http://schemas.microsoft.com/office/powerpoint/2010/main" val="414938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133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This?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900" y="2006829"/>
            <a:ext cx="47801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3038" y="3404092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3358" y="3468132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tweets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646" y="1879044"/>
            <a:ext cx="535724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surveys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095025" y="339594"/>
            <a:ext cx="4111773" cy="5235760"/>
          </a:xfrm>
          <a:prstGeom prst="rect">
            <a:avLst/>
          </a:prstGeom>
        </p:spPr>
      </p:pic>
      <p:pic>
        <p:nvPicPr>
          <p:cNvPr id="32" name="Picture 3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5619570" y="278650"/>
            <a:ext cx="815619" cy="52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1B9B7D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 for our Cleaning Steps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74900" y="2006829"/>
            <a:ext cx="47801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emails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43038" y="3404092"/>
            <a:ext cx="50687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articles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blogs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3358" y="3468132"/>
            <a:ext cx="529312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reviews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788" kern="1200" dirty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tweets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05778" y="1969270"/>
            <a:ext cx="1493520" cy="1706896"/>
            <a:chOff x="472107" y="1985837"/>
            <a:chExt cx="1493520" cy="1706896"/>
          </a:xfrm>
        </p:grpSpPr>
        <p:sp>
          <p:nvSpPr>
            <p:cNvPr id="26" name="Chevron 25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28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48" name="Picture 47" descr="Rlogo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510647" y="752374"/>
            <a:ext cx="4122706" cy="1200329"/>
            <a:chOff x="3169647" y="752374"/>
            <a:chExt cx="4122706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I’m going to have a nice glass of Chardonnay and wind down with a good book in the corner of the county :-)</a:t>
              </a:r>
              <a:endPara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370389" y="2065004"/>
            <a:ext cx="2443298" cy="1515429"/>
            <a:chOff x="3770719" y="1952703"/>
            <a:chExt cx="2443298" cy="1515429"/>
          </a:xfrm>
        </p:grpSpPr>
        <p:sp>
          <p:nvSpPr>
            <p:cNvPr id="8" name="Down Arrow 7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70719" y="2125642"/>
              <a:ext cx="2443298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Punctuation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extra white space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Numbers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Make Lower Case</a:t>
              </a:r>
            </a:p>
            <a:p>
              <a:pPr marL="109538" indent="-109538" defTabSz="457200">
                <a:buFont typeface="+mj-lt"/>
                <a:buAutoNum type="arabicPeriod"/>
              </a:pP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Remove “stop” words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10647" y="3617689"/>
            <a:ext cx="4122706" cy="923330"/>
            <a:chOff x="3169647" y="752374"/>
            <a:chExt cx="4122706" cy="923330"/>
          </a:xfrm>
        </p:grpSpPr>
        <p:sp>
          <p:nvSpPr>
            <p:cNvPr id="51" name="TextBox 50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8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tomorrow going nice glass chardonnay wind down good book corner county</a:t>
              </a:r>
              <a:endPara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9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2_Cleaning_and_Frequency_Count.R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786280"/>
            <a:ext cx="8122508" cy="805489"/>
            <a:chOff x="397126" y="881880"/>
            <a:chExt cx="8122508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VCorpus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(source)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35766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VCorpus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creates a corpus held in memory.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1513335"/>
            <a:ext cx="8113984" cy="814012"/>
            <a:chOff x="405650" y="2070333"/>
            <a:chExt cx="8113984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function)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2070333"/>
              <a:ext cx="435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tm_map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applies the transformations for the cleaning 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07346"/>
            <a:ext cx="250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“library(tm)” Functions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Corpus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- A collection of documents that analysis will be based on.</a:t>
            </a:r>
          </a:p>
          <a:p>
            <a:pPr defTabSz="457200"/>
            <a:r>
              <a:rPr lang="en-US" u="sng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– are common words that provide very little insight, often articles like “a”, “the”.  Customizing them is sometimes key in order to extract valuable insights.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31222" y="2322678"/>
            <a:ext cx="8115653" cy="2048856"/>
            <a:chOff x="405650" y="1322140"/>
            <a:chExt cx="8115653" cy="2670998"/>
          </a:xfrm>
        </p:grpSpPr>
        <p:sp>
          <p:nvSpPr>
            <p:cNvPr id="40" name="Rectangle 39"/>
            <p:cNvSpPr/>
            <p:nvPr/>
          </p:nvSpPr>
          <p:spPr>
            <a:xfrm>
              <a:off x="475511" y="2226143"/>
              <a:ext cx="8045792" cy="176699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</a:t>
              </a:r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removePunctuation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- removes the punctuation from the documents</a:t>
              </a:r>
            </a:p>
            <a:p>
              <a:pPr algn="ctr" defTabSz="457200"/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</a:t>
              </a:r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stripWhitespace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- extra spaces, tabs are removed</a:t>
              </a:r>
            </a:p>
            <a:p>
              <a:pPr algn="ctr" defTabSz="457200"/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</a:t>
              </a:r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removeNumbers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- removes numbers</a:t>
              </a:r>
            </a:p>
            <a:p>
              <a:pPr algn="ctr" defTabSz="457200"/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</a:t>
              </a:r>
              <a:r>
                <a:rPr lang="en-US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lang="en-US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content_transformer</a:t>
              </a:r>
              <a:r>
                <a:rPr lang="en-US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tolower</a:t>
              </a:r>
              <a:r>
                <a:rPr lang="en-US" kern="1200" dirty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 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– makes all case lower</a:t>
              </a:r>
            </a:p>
            <a:p>
              <a:pPr algn="ctr" defTabSz="457200"/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tm_map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(corpus, </a:t>
              </a:r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removeWords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 - removes specific “</a:t>
              </a:r>
              <a:r>
                <a:rPr lang="en-US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stopwords</a:t>
              </a:r>
              <a:r>
                <a:rPr lang="en-US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650" y="1322140"/>
              <a:ext cx="8088412" cy="96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getTransformations</a:t>
              </a:r>
              <a:r>
                <a:rPr lang="en-US" b="1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() </a:t>
              </a:r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will list all standard tm corpus transformations </a:t>
              </a:r>
            </a:p>
            <a:p>
              <a:pPr defTabSz="457200"/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We can apply standard R ones too.  Sometimes it makes sense to perform all of these or a subset or even other transformations not listed like “stemming”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76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2_Cleaning_and_Frequency_Count.R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8086" y="877720"/>
            <a:ext cx="8122508" cy="805489"/>
            <a:chOff x="397126" y="881880"/>
            <a:chExt cx="8122508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</a:t>
              </a:r>
              <a:r>
                <a:rPr lang="en-US" sz="1800" kern="1200" dirty="0" err="1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gsub</a:t>
              </a:r>
              <a:r>
                <a:rPr lang="en-US" sz="1800" kern="1200" dirty="0" smtClean="0">
                  <a:solidFill>
                    <a:prstClr val="whit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(“search pattern”, “replacement pattern”, text object)</a:t>
              </a:r>
              <a:endParaRPr lang="en-US" sz="1800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23551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Global Substitution</a:t>
              </a:r>
              <a:endPara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07346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“library(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qdap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)” Functions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</a:rPr>
              <a:t>Lemmatization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</a:rPr>
              <a:t> in </a:t>
            </a:r>
            <a:r>
              <a:rPr lang="en-US" kern="1200" dirty="0">
                <a:solidFill>
                  <a:prstClr val="white"/>
                </a:solidFill>
                <a:latin typeface="Arial Unicode MS" panose="020B0604020202020204" pitchFamily="34" charset="-128"/>
              </a:rPr>
              <a:t>linguistics, is the process of grouping together the different inflected forms of a word so they can be 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</a:rPr>
              <a:t>analyzed </a:t>
            </a:r>
            <a:r>
              <a:rPr lang="en-US" kern="1200" dirty="0">
                <a:solidFill>
                  <a:prstClr val="white"/>
                </a:solidFill>
                <a:latin typeface="Arial Unicode MS" panose="020B0604020202020204" pitchFamily="34" charset="-128"/>
              </a:rPr>
              <a:t>as a single item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</a:rPr>
              <a:t>.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2846" y="1805871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Family of Replace Functions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9046" y="2087879"/>
            <a:ext cx="8045792" cy="1100721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()-  Replace Abbreviations</a:t>
            </a:r>
          </a:p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replace_contraction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()- Replace Contractions</a:t>
            </a:r>
          </a:p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replace_number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()-  Replace Numbers With Text </a:t>
            </a:r>
            <a:r>
              <a:rPr lang="en-US" kern="12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Representation</a:t>
            </a:r>
            <a:endParaRPr lang="en-US" kern="12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replace_ordinal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()- Replace Mixed Ordinal Numbers With Text Representation</a:t>
            </a:r>
          </a:p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replace_symbol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()- Replace Symbols with Word Equivalents</a:t>
            </a:r>
            <a:endParaRPr lang="en-US" kern="1200" dirty="0" smtClean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9046" y="3596641"/>
            <a:ext cx="8045792" cy="563880"/>
          </a:xfrm>
          <a:prstGeom prst="rect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tm_map</a:t>
            </a:r>
            <a:r>
              <a:rPr lang="en-US" kern="12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(corpus, </a:t>
            </a:r>
            <a:r>
              <a:rPr lang="en-US" kern="1200" dirty="0" err="1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content_transformer</a:t>
            </a:r>
            <a:r>
              <a:rPr lang="en-US" kern="12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replace_abbreviation</a:t>
            </a:r>
            <a:r>
              <a:rPr lang="en-US" kern="1200" dirty="0" smtClean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kern="1200" dirty="0">
              <a:solidFill>
                <a:prstClr val="whit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22" y="3268912"/>
            <a:ext cx="4807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use on a corpus you need to apply </a:t>
            </a:r>
            <a:r>
              <a:rPr lang="en-US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content_transformer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19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Poor </a:t>
            </a:r>
            <a:r>
              <a:rPr lang="en-US" sz="2000" b="1" dirty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Man’s lemmatization</a:t>
            </a: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" y="1007744"/>
            <a:ext cx="3174683" cy="2793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8157" y="65365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library(lexicon)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465320" y="585305"/>
            <a:ext cx="4084320" cy="731520"/>
            <a:chOff x="2606040" y="229705"/>
            <a:chExt cx="4084320" cy="731520"/>
          </a:xfrm>
        </p:grpSpPr>
        <p:sp>
          <p:nvSpPr>
            <p:cNvPr id="30" name="Rounded Rectangle 29"/>
            <p:cNvSpPr/>
            <p:nvPr/>
          </p:nvSpPr>
          <p:spPr>
            <a:xfrm>
              <a:off x="2606040" y="229705"/>
              <a:ext cx="4084320" cy="731520"/>
            </a:xfrm>
            <a:prstGeom prst="roundRect">
              <a:avLst>
                <a:gd name="adj" fmla="val 10000"/>
              </a:avLst>
            </a:prstGeom>
            <a:solidFill>
              <a:srgbClr val="F09511"/>
            </a:solidFill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  <p:sp>
          <p:nvSpPr>
            <p:cNvPr id="36" name="Rounded Rectangle 4"/>
            <p:cNvSpPr/>
            <p:nvPr/>
          </p:nvSpPr>
          <p:spPr>
            <a:xfrm>
              <a:off x="2984050" y="229705"/>
              <a:ext cx="3328301" cy="6886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Qdap’s</a:t>
              </a:r>
              <a:r>
                <a:rPr lang="en-US" sz="20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 </a:t>
              </a:r>
              <a:r>
                <a:rPr lang="en-US" sz="2000" kern="1200" dirty="0" err="1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mgsub</a:t>
              </a:r>
              <a:r>
                <a:rPr lang="en-US" sz="20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() lets you easily aggregate words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213361" y="4244816"/>
            <a:ext cx="8351520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#Poor Man's Lemmatization</a:t>
            </a:r>
          </a:p>
          <a:p>
            <a:pPr defTabSz="457200"/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text$text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mgsub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8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hash_lemmas$token,hash_lemmas$lemma,text$text</a:t>
            </a:r>
            <a:r>
              <a:rPr lang="en-US" sz="18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8320" y="5137666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i="1" kern="1200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Warning,: Not done in the workshop </a:t>
            </a:r>
          </a:p>
          <a:p>
            <a:pPr algn="r" defTabSz="457200"/>
            <a:r>
              <a:rPr lang="en-US" i="1" kern="1200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because it takes a long time.</a:t>
            </a:r>
            <a:endParaRPr lang="en-US" i="1" kern="1200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1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4174" y="730520"/>
            <a:ext cx="4572000" cy="21544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function(x){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return NA when there is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y = NA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tryCatch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(x), error = function(e) e)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# if not an error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if (!inherits(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try_error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'error'))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y =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return(y)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2_Cleaning_and_Frequency_Count.R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4174" y="402089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tryTolower”is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poached to account for errors when making lowercase. 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14174" y="2882587"/>
            <a:ext cx="607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clean.corpus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makes applying all transformations easier. 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42925" y="755553"/>
            <a:ext cx="991961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4173" y="3260823"/>
            <a:ext cx="5043651" cy="218521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&lt;-function(corpus){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qdapRegex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rm_url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 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removePunctuation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stripWhitespace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removeNumbers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content_transformer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tryTolower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corpus &lt;-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tm_map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(corpus,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removeWords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customStopwords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return(corpus)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Oval 3"/>
          <p:cNvSpPr/>
          <p:nvPr/>
        </p:nvSpPr>
        <p:spPr>
          <a:xfrm>
            <a:off x="2096483" y="4552604"/>
            <a:ext cx="1067012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95940" y="3923923"/>
            <a:ext cx="3047629" cy="738664"/>
          </a:xfrm>
          <a:prstGeom prst="rect">
            <a:avLst/>
          </a:prstGeom>
          <a:solidFill>
            <a:srgbClr val="F0951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Base: </a:t>
            </a:r>
            <a:r>
              <a:rPr lang="en-US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tolower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(basic)</a:t>
            </a:r>
          </a:p>
          <a:p>
            <a:pPr defTabSz="457200"/>
            <a:r>
              <a:rPr lang="en-US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Stringr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str_to_lower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(wrapper)</a:t>
            </a:r>
          </a:p>
          <a:p>
            <a:pPr defTabSz="457200"/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Custom: </a:t>
            </a:r>
            <a:r>
              <a:rPr lang="en-US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tryTolower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(handles errors)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Down Arrow 15"/>
          <p:cNvSpPr/>
          <p:nvPr/>
        </p:nvSpPr>
        <p:spPr>
          <a:xfrm rot="15816537">
            <a:off x="4177685" y="3184624"/>
            <a:ext cx="487976" cy="249879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3755633" y="4728210"/>
            <a:ext cx="1487717" cy="297012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576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020" y="2857229"/>
            <a:ext cx="6506967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Data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text&lt;-read.csv('coffee.csv', header=TRUE)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As of tm version 0.7-3 tabular was deprecated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names(text)[1]&lt;-'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#first 2 columns must be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doc_id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 &amp; 'text'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DataframeSource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(text))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cleanCorpus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020" y="918724"/>
            <a:ext cx="633265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#Create custom stop words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custom.stopwords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c(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english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'), 'lol', '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smh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')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2_Cleaning_and_Frequency_Count.R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021" y="549392"/>
            <a:ext cx="787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custom.stopwords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combines vectors of words to remove from the corpus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51020" y="1140366"/>
            <a:ext cx="1592068" cy="365760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4844" y="2487897"/>
            <a:ext cx="79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custom.reader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keeps the meta data (tweet ID) with the original document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810798" y="3723040"/>
            <a:ext cx="947642" cy="30032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75909" y="1653163"/>
            <a:ext cx="3286477" cy="584775"/>
          </a:xfrm>
          <a:prstGeom prst="rect">
            <a:avLst/>
          </a:prstGeom>
          <a:solidFill>
            <a:srgbClr val="F09511"/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channel specific stop words.  </a:t>
            </a:r>
          </a:p>
          <a:p>
            <a:pPr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E.g. Twitter abbreviations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Down Arrow 19"/>
          <p:cNvSpPr/>
          <p:nvPr/>
        </p:nvSpPr>
        <p:spPr>
          <a:xfrm rot="18283294">
            <a:off x="4494072" y="1182877"/>
            <a:ext cx="487976" cy="72725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10598" y="3936400"/>
            <a:ext cx="947642" cy="30032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74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96BA5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2_Cleaning_and_Frequency_Count.R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1442" y="448252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Bag of Words means creating a Term Document Matrix or Document Term Matrix*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37" y="5366516"/>
            <a:ext cx="4180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*Depends on analysis, both are transpositions of the other</a:t>
            </a:r>
            <a:endParaRPr lang="en-US" sz="120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19220" y="1009903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Tweet4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332913" y="1009903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597218"/>
                <a:gridCol w="597218"/>
                <a:gridCol w="597218"/>
                <a:gridCol w="344805"/>
                <a:gridCol w="675005"/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Arial Unicode MS" panose="020B0604020202020204" pitchFamily="34" charset="-128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246653" y="778308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Document Term Matrix</a:t>
            </a:r>
            <a:endParaRPr lang="en-US" sz="105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960" y="778308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  <a:endParaRPr lang="en-US" sz="105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2960" y="3274859"/>
            <a:ext cx="708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as.matrix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 makes the tm’s version of a matrix into a simpler version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3842" y="4739640"/>
            <a:ext cx="8045792" cy="609434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These matrices are often very sparse and large therefore some special steps may be needed and will be covered in subsequent scripts.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8160" y="3642360"/>
            <a:ext cx="386195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TermDocumentMatrix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txtTdmM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txtTdm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Shameless Plug #1</a:t>
            </a:r>
            <a:endParaRPr lang="en-US" dirty="0">
              <a:solidFill>
                <a:schemeClr val="bg1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latin typeface="Arial Unicode MS" panose="020B0604020202020204" pitchFamily="34" charset="-128"/>
                <a:cs typeface="Arial Unicode MS" panose="020B0604020202020204" pitchFamily="34" charset="-128"/>
              </a:rPr>
              <a:t>Shameless Plug #1</a:t>
            </a:r>
            <a:endParaRPr lang="en-US" dirty="0"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5280" y="5409136"/>
            <a:ext cx="3703320" cy="1096855"/>
            <a:chOff x="1426786" y="2281045"/>
            <a:chExt cx="1821867" cy="1096855"/>
          </a:xfrm>
        </p:grpSpPr>
        <p:sp>
          <p:nvSpPr>
            <p:cNvPr id="10" name="Rectangle 9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  <a:hlinkClick r:id="rId2"/>
                </a:rPr>
                <a:t>www.TedKwartler.com</a:t>
              </a:r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 or </a:t>
              </a:r>
            </a:p>
            <a:p>
              <a:pPr algn="ctr" defTabSz="457200"/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  <a:hlinkClick r:id="rId3"/>
                </a:rPr>
                <a:t>www.amazon.com</a:t>
              </a:r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 or </a:t>
              </a:r>
            </a:p>
            <a:p>
              <a:pPr algn="ctr" defTabSz="457200"/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  <a:hlinkClick r:id="rId4"/>
                </a:rPr>
                <a:t>www.wiley.com</a:t>
              </a:r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 Discount Code: </a:t>
              </a:r>
              <a:r>
                <a:rPr lang="en-US" sz="1600" dirty="0" smtClean="0">
                  <a:latin typeface="Arial Unicode MS" panose="020B0604020202020204" pitchFamily="34" charset="-128"/>
                </a:rPr>
                <a:t>VBP65</a:t>
              </a:r>
              <a:endParaRPr lang="en-US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 rot="5400000">
            <a:off x="3198194" y="4038043"/>
            <a:ext cx="2205" cy="2743200"/>
          </a:xfrm>
          <a:prstGeom prst="line">
            <a:avLst/>
          </a:prstGeom>
          <a:ln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 noChangeAspect="1"/>
          </p:cNvSpPr>
          <p:nvPr/>
        </p:nvSpPr>
        <p:spPr>
          <a:xfrm>
            <a:off x="4475123" y="529047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27306" b="44000"/>
          <a:stretch/>
        </p:blipFill>
        <p:spPr>
          <a:xfrm>
            <a:off x="5394961" y="4846320"/>
            <a:ext cx="323727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4" r="32620" b="43555"/>
          <a:stretch/>
        </p:blipFill>
        <p:spPr>
          <a:xfrm>
            <a:off x="5394961" y="3192780"/>
            <a:ext cx="2930693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r="33140" b="44000"/>
          <a:stretch/>
        </p:blipFill>
        <p:spPr>
          <a:xfrm>
            <a:off x="5394961" y="1539240"/>
            <a:ext cx="2972594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18" y="1508760"/>
            <a:ext cx="2553981" cy="38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4951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3705B"/>
                </a:solidFill>
              </a:rPr>
              <a:t>2_Cleaning_and_Frequency_Count.R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05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6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403895"/>
            <a:ext cx="38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let’s explore simple frequencies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442" y="773227"/>
            <a:ext cx="7809583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beerTDMm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(word=names(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),frequency=</a:t>
            </a:r>
            <a:r>
              <a:rPr lang="en-US" sz="16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beerFreq</a:t>
            </a:r>
            <a:r>
              <a:rPr lang="en-US" sz="16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  <a:endParaRPr lang="en-US" sz="1600" kern="1200" dirty="0" smtClean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8474" y="3446534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76489"/>
              </p:ext>
            </p:extLst>
          </p:nvPr>
        </p:nvGraphicFramePr>
        <p:xfrm>
          <a:off x="375808" y="2656474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Tweet4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46700" y="2467750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  <a:endParaRPr lang="en-US" sz="105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4721064" y="3544383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561438"/>
              </p:ext>
            </p:extLst>
          </p:nvPr>
        </p:nvGraphicFramePr>
        <p:xfrm>
          <a:off x="5943880" y="2656474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720"/>
                <a:gridCol w="9143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word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5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97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529085"/>
            <a:ext cx="8229600" cy="48358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3_Dendrogram.R - </a:t>
            </a:r>
            <a:r>
              <a:rPr lang="en-US" sz="2000" b="1" dirty="0" err="1" smtClean="0">
                <a:solidFill>
                  <a:srgbClr val="13705B"/>
                </a:solidFill>
              </a:rPr>
              <a:t>ggplot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3131574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“zombie” is an unexpected, highly frequent term.  Let’s explore it.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29573" y="1678139"/>
            <a:ext cx="669291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9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90045"/>
            <a:ext cx="7970520" cy="468356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Freq</a:t>
            </a:r>
            <a:r>
              <a:rPr lang="en-US" sz="16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Counts, </a:t>
            </a:r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1600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endrograms</a:t>
            </a:r>
            <a:endParaRPr lang="en-US" sz="16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 defTabSz="457200"/>
            <a:r>
              <a:rPr lang="en-US" sz="1600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 - </a:t>
            </a:r>
            <a:r>
              <a:rPr lang="en-US" sz="2000" b="1" dirty="0" err="1" smtClean="0">
                <a:solidFill>
                  <a:srgbClr val="13705B"/>
                </a:solidFill>
              </a:rPr>
              <a:t>qdap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6409" y="2189586"/>
            <a:ext cx="91152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94454" y="3131574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Notice “beer” because not a stop word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02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622" y="1102102"/>
            <a:ext cx="6522378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Inspect word associations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associations&lt;-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findAssocs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beerTDM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'zombie', 0.30)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str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a dot plot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(terms=names(associations[[1]]),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                   value=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(associations))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&lt;-factor(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levels=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zombieDF$terms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ggplot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(y=terms)) +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geom_point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(x=value), data=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zombieDF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col='#c00c00') +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theme_gdocs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+ 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geom_text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(x=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value,label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=value),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colour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="red",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hjust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=-.25, size=3)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5622" y="742906"/>
            <a:ext cx="614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Next let’s explore word associations, similar to correlation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017" y="4609021"/>
            <a:ext cx="8748660" cy="646331"/>
          </a:xfrm>
          <a:prstGeom prst="rect">
            <a:avLst/>
          </a:prstGeom>
          <a:solidFill>
            <a:srgbClr val="96BA51"/>
          </a:solidFill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Adjust 0.30  to get the terms that are associated .30 or more with the ‘zombie’ term.</a:t>
            </a:r>
          </a:p>
          <a:p>
            <a:pPr marL="109538" indent="-109538" defTabSz="457200">
              <a:buFont typeface="Arial"/>
              <a:buChar char="•"/>
            </a:pP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Treating the terms as factors lets ggplot2 sort them for a cleaner look.</a:t>
            </a:r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84893" y="1298983"/>
            <a:ext cx="1030244" cy="35069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55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4" y="616909"/>
            <a:ext cx="7892096" cy="46374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41445" y="4627145"/>
            <a:ext cx="586853" cy="286049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470445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“geek” has the highest word association with “zombie”.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3540" y="1116776"/>
            <a:ext cx="3569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Alcohol geek. Avid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tv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buff. Friendly beer aficionado. Coffee guru. Zombie junkie.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851" y="1227657"/>
            <a:ext cx="404901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7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Extracting Meaning using </a:t>
            </a:r>
            <a:r>
              <a:rPr lang="en-US" sz="2000" b="1" dirty="0" err="1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4175" y="686693"/>
            <a:ext cx="8598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visualize hierarchical clusters based on frequencies distances.  </a:t>
            </a:r>
          </a:p>
          <a:p>
            <a:pPr marL="117475" indent="-117475" defTabSz="457200">
              <a:buFont typeface="Arial"/>
              <a:buChar char="•"/>
            </a:pPr>
            <a:endParaRPr lang="en-US" sz="16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7475" indent="-117475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Reduces information much like average is a reduction of many observations’ values</a:t>
            </a:r>
          </a:p>
          <a:p>
            <a:pPr marL="117475" indent="-117475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 clusters emerge often showing related terms</a:t>
            </a:r>
          </a:p>
          <a:p>
            <a:pPr marL="117475" indent="-117475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frequency is used to construct the word cluster.  Put another way, term A and term B have similar frequencies in the matrix so they are considered a cluster.</a:t>
            </a:r>
          </a:p>
          <a:p>
            <a:pPr marL="457200" lvl="1" defTabSz="457200"/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17658"/>
              </p:ext>
            </p:extLst>
          </p:nvPr>
        </p:nvGraphicFramePr>
        <p:xfrm>
          <a:off x="644711" y="2544924"/>
          <a:ext cx="3186200" cy="2021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00064"/>
                <a:gridCol w="16861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FFFF"/>
                          </a:solidFill>
                          <a:latin typeface="Arial Unicode MS" panose="020B0604020202020204" pitchFamily="34" charset="-128"/>
                          <a:ea typeface="+mn-ea"/>
                          <a:cs typeface="Arial Unicode MS" panose="020B0604020202020204" pitchFamily="34" charset="-128"/>
                        </a:rPr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Arial Unicode MS" panose="020B0604020202020204" pitchFamily="34" charset="-128"/>
                        <a:ea typeface="+mn-ea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Annual Rainfall</a:t>
                      </a:r>
                      <a:endParaRPr lang="en-US" dirty="0"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Portland</a:t>
                      </a:r>
                      <a:endParaRPr lang="en-US" dirty="0">
                        <a:solidFill>
                          <a:srgbClr val="FFFFFF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43.5</a:t>
                      </a:r>
                      <a:endParaRPr lang="en-US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Boston</a:t>
                      </a:r>
                      <a:endParaRPr lang="en-US" dirty="0">
                        <a:solidFill>
                          <a:srgbClr val="FFFFFF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43.8</a:t>
                      </a:r>
                      <a:endParaRPr lang="en-US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New Orleans</a:t>
                      </a:r>
                      <a:endParaRPr lang="en-US" dirty="0">
                        <a:solidFill>
                          <a:srgbClr val="FFFFFF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rial Unicode MS" panose="020B0604020202020204" pitchFamily="34" charset="-128"/>
                          <a:cs typeface="Arial Unicode MS" panose="020B0604020202020204" pitchFamily="34" charset="-128"/>
                        </a:rPr>
                        <a:t>62.7</a:t>
                      </a:r>
                      <a:endParaRPr lang="en-US" dirty="0">
                        <a:solidFill>
                          <a:schemeClr val="bg1"/>
                        </a:solidFill>
                        <a:latin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sosceles Triangle 10"/>
          <p:cNvSpPr/>
          <p:nvPr/>
        </p:nvSpPr>
        <p:spPr>
          <a:xfrm rot="5400000">
            <a:off x="4326806" y="3563648"/>
            <a:ext cx="1017394" cy="273654"/>
          </a:xfrm>
          <a:prstGeom prst="triangl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18730" y="2399739"/>
            <a:ext cx="2924981" cy="3201552"/>
            <a:chOff x="5846529" y="2604459"/>
            <a:chExt cx="2924981" cy="3201552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7465281" y="5576121"/>
              <a:ext cx="3604" cy="22989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5918018" y="4852106"/>
              <a:ext cx="827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smtClean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Boston</a:t>
              </a:r>
              <a:endParaRPr lang="en-US" sz="1600" kern="1200" dirty="0">
                <a:solidFill>
                  <a:srgbClr val="13705B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6823312" y="4924585"/>
              <a:ext cx="956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smtClean="0">
                  <a:solidFill>
                    <a:srgbClr val="13705B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Portland</a:t>
              </a:r>
              <a:endParaRPr lang="en-US" sz="1600" kern="1200" dirty="0">
                <a:solidFill>
                  <a:srgbClr val="13705B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5400000">
              <a:off x="7918767" y="4410664"/>
              <a:ext cx="1366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600" kern="1200" dirty="0" smtClean="0">
                  <a:solidFill>
                    <a:srgbClr val="1C2835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New Orleans</a:t>
              </a:r>
              <a:endParaRPr lang="en-US" sz="1600" kern="1200" dirty="0">
                <a:solidFill>
                  <a:srgbClr val="1C283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16" name="Straight Connector 15"/>
            <p:cNvCxnSpPr>
              <a:stCxn id="12" idx="1"/>
            </p:cNvCxnSpPr>
            <p:nvPr/>
          </p:nvCxnSpPr>
          <p:spPr>
            <a:xfrm flipV="1">
              <a:off x="6331769" y="3822584"/>
              <a:ext cx="507131" cy="785049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23" idx="1"/>
            </p:cNvCxnSpPr>
            <p:nvPr/>
          </p:nvCxnSpPr>
          <p:spPr>
            <a:xfrm flipH="1" flipV="1">
              <a:off x="6838901" y="3822585"/>
              <a:ext cx="462588" cy="79310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4" idx="1"/>
            </p:cNvCxnSpPr>
            <p:nvPr/>
          </p:nvCxnSpPr>
          <p:spPr>
            <a:xfrm flipH="1" flipV="1">
              <a:off x="7470766" y="2735264"/>
              <a:ext cx="1131467" cy="1161212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838900" y="2735264"/>
              <a:ext cx="631866" cy="108732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944228" y="2735264"/>
              <a:ext cx="0" cy="1880421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846529" y="273526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846529" y="3828454"/>
              <a:ext cx="195398" cy="0"/>
            </a:xfrm>
            <a:prstGeom prst="line">
              <a:avLst/>
            </a:prstGeom>
            <a:ln>
              <a:solidFill>
                <a:srgbClr val="F0951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953048" y="3691779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44</a:t>
              </a:r>
              <a:endParaRPr lang="en-US" sz="105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958588" y="2604459"/>
              <a:ext cx="3353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5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63</a:t>
              </a:r>
              <a:endParaRPr lang="en-US" sz="105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44712" y="4632377"/>
            <a:ext cx="31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Boston &amp; Portland are a cluster at height 44.  You lose some of the exact rainfall amount in order to cluster them.</a:t>
            </a:r>
            <a:endParaRPr lang="en-US" sz="12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5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08" y="3013382"/>
            <a:ext cx="4038600" cy="885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4" y="3018144"/>
            <a:ext cx="4171950" cy="876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552" y="1150442"/>
            <a:ext cx="7431206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Reduce TDM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beerTDM2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removeSparseTerms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beerTDM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sparse=0.97) #shoot for ~50 terms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beerTDM2&lt;-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as.data.frame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(beerTDM2))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5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763712"/>
            <a:ext cx="62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Weird associations!  Maybe a 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will help us more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28160" y="1341120"/>
            <a:ext cx="1208021" cy="318647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4174" y="433160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Sparse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- Term Document Matrices are often extremely sparse.  This means that any document (column) has mostly zero’s.  Reducing the dimensions of these matrices is possible by specifying a sparse cutoff parameter.   Higher sparse parameter will bring in more terms.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163373" y="3111871"/>
            <a:ext cx="920632" cy="232009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324267" y="3113306"/>
            <a:ext cx="824077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50558" y="1713369"/>
            <a:ext cx="3745018" cy="631077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% of zeros allowed </a:t>
            </a:r>
            <a:endParaRPr lang="en-US" u="sng" kern="1200" dirty="0" smtClean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e.g</a:t>
            </a:r>
            <a:r>
              <a:rPr lang="en-US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. higher means more 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words in TDM/DTM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0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14" y="1331495"/>
            <a:ext cx="8339173" cy="4900186"/>
          </a:xfrm>
          <a:prstGeom prst="rect">
            <a:avLst/>
          </a:prstGeom>
        </p:spPr>
      </p:pic>
      <p:sp>
        <p:nvSpPr>
          <p:cNvPr id="35" name="Oval 34"/>
          <p:cNvSpPr>
            <a:spLocks noChangeAspect="1"/>
          </p:cNvSpPr>
          <p:nvPr/>
        </p:nvSpPr>
        <p:spPr>
          <a:xfrm>
            <a:off x="57267" y="228884"/>
            <a:ext cx="193754" cy="193754"/>
          </a:xfrm>
          <a:prstGeom prst="ellipse">
            <a:avLst/>
          </a:prstGeom>
          <a:solidFill>
            <a:srgbClr val="F09511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133" y="99464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Base Plot of a </a:t>
            </a:r>
            <a:r>
              <a:rPr lang="en-US" sz="1800" u="sng" kern="1200" dirty="0" err="1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endrogram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496" y="5914736"/>
            <a:ext cx="3731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 defTabSz="457200">
              <a:buFont typeface="Arial"/>
              <a:buChar char="•"/>
            </a:pPr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Less visually appealing</a:t>
            </a:r>
          </a:p>
          <a:p>
            <a:pPr marL="115888" indent="-115888" defTabSz="457200">
              <a:buFont typeface="Arial"/>
              <a:buChar char="•"/>
            </a:pPr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Clusters can be hard to read given the different heights</a:t>
            </a:r>
          </a:p>
        </p:txBody>
      </p:sp>
    </p:spTree>
    <p:extLst>
      <p:ext uri="{BB962C8B-B14F-4D97-AF65-F5344CB8AC3E}">
        <p14:creationId xmlns:p14="http://schemas.microsoft.com/office/powerpoint/2010/main" val="11845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827696" y="4616656"/>
            <a:ext cx="2210904" cy="1096855"/>
            <a:chOff x="1426786" y="2281045"/>
            <a:chExt cx="1821867" cy="1096855"/>
          </a:xfrm>
        </p:grpSpPr>
        <p:sp>
          <p:nvSpPr>
            <p:cNvPr id="10" name="Rectangle 9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6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  <a:hlinkClick r:id="rId2"/>
                </a:rPr>
                <a:t>www.datacamp.com</a:t>
              </a:r>
              <a:endParaRPr lang="en-US" sz="16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 rot="5400000">
            <a:off x="3198194" y="3245563"/>
            <a:ext cx="2205" cy="2743200"/>
          </a:xfrm>
          <a:prstGeom prst="line">
            <a:avLst/>
          </a:prstGeom>
          <a:ln>
            <a:solidFill>
              <a:srgbClr val="4F81B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>
            <a:spLocks noChangeAspect="1"/>
          </p:cNvSpPr>
          <p:nvPr/>
        </p:nvSpPr>
        <p:spPr>
          <a:xfrm>
            <a:off x="4475123" y="4497993"/>
            <a:ext cx="193754" cy="193754"/>
          </a:xfrm>
          <a:prstGeom prst="ellipse">
            <a:avLst/>
          </a:prstGeom>
          <a:solidFill>
            <a:schemeClr val="tx2"/>
          </a:solidFill>
          <a:ln w="381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8" name="Picture 2" descr="Image result for DATACAM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77" y="163068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738" y="1630680"/>
            <a:ext cx="2209697" cy="2103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Shameless Plug #2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800" y="3901440"/>
            <a:ext cx="2254803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5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217" y="77356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Dendextend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offers more flexibility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007" t="12101" r="4901"/>
          <a:stretch/>
        </p:blipFill>
        <p:spPr>
          <a:xfrm>
            <a:off x="0" y="1187116"/>
            <a:ext cx="9126965" cy="54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806" t="12853" r="5671"/>
          <a:stretch/>
        </p:blipFill>
        <p:spPr>
          <a:xfrm>
            <a:off x="134801" y="1142215"/>
            <a:ext cx="9009199" cy="5394506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3_Dendrogram.R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259" y="837734"/>
            <a:ext cx="359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Dendextend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offers more flexibility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7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3705B"/>
                </a:solidFill>
              </a:rPr>
              <a:t>3_Dendrogram.R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&amp;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12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69794" y="1019762"/>
            <a:ext cx="863301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#bigram token maker</a:t>
            </a:r>
          </a:p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&lt;-function(x)</a:t>
            </a:r>
          </a:p>
          <a:p>
            <a:pPr defTabSz="457200"/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unlist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lapply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(NLP::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ngrams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(words(x), 2), paste, collapse = " "), 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use.names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= FALSE)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4_Simple_Wordcloud.R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174" y="5920010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New Text Mining Concept</a:t>
            </a:r>
            <a:endParaRPr lang="en-US" sz="16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3842" y="6228643"/>
            <a:ext cx="8045792" cy="43587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en-US" sz="1200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Tokenization</a:t>
            </a:r>
            <a:r>
              <a:rPr lang="en-US" sz="12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- So far we have created single word n-grams.  We can create multi word “tokens” like bigrams, or trigrams with this line function.  It is applied when making the term document matrix.  </a:t>
            </a:r>
            <a:endParaRPr lang="en-US" sz="12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9793" y="2079351"/>
            <a:ext cx="779603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TermDocumentMatrix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txtCorpus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control=list(tokenize=</a:t>
            </a:r>
            <a:r>
              <a:rPr lang="en-US" sz="1200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bigramTokens</a:t>
            </a:r>
            <a:r>
              <a:rPr lang="en-US" sz="12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29149" y="2641499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b="1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Mining is so fun. So do Text Mining!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21" y="3614358"/>
            <a:ext cx="1568450" cy="10858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31277" y="492300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*with common </a:t>
            </a:r>
            <a:r>
              <a:rPr lang="en-US" sz="1200" i="1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20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827" y="3340735"/>
            <a:ext cx="1683552" cy="16238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65469" y="3340735"/>
            <a:ext cx="1862350" cy="163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47386" y="3340735"/>
            <a:ext cx="1862350" cy="16364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56709" y="301426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Unigram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07039" y="301426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Bigram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3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4_Simple_Wordcloud.R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034" y="1025957"/>
            <a:ext cx="869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make a 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we follow the previous steps and create a data frame with the word and the frequency.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2109" y="1875680"/>
            <a:ext cx="6322715" cy="7386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Get Row Sums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sort(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rowSums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wineTDMm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),decreasing=TRUE)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data.frame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(word = names(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freq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wineTDMv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98474" y="4199708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FFF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Setup</a:t>
            </a:r>
            <a:endParaRPr lang="en-US" sz="1800" kern="1200" dirty="0">
              <a:solidFill>
                <a:srgbClr val="FFFFFF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02496"/>
              </p:ext>
            </p:extLst>
          </p:nvPr>
        </p:nvGraphicFramePr>
        <p:xfrm>
          <a:off x="375808" y="3409648"/>
          <a:ext cx="4453647" cy="22504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Tweet4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Tweet_n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1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sz="1000" dirty="0">
                        <a:latin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46700" y="3220924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50" i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Term Document Matrix</a:t>
            </a:r>
            <a:endParaRPr lang="en-US" sz="1050" i="1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4721064" y="4297557"/>
            <a:ext cx="1339350" cy="402476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98233"/>
              </p:ext>
            </p:extLst>
          </p:nvPr>
        </p:nvGraphicFramePr>
        <p:xfrm>
          <a:off x="5943880" y="3409648"/>
          <a:ext cx="205708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433"/>
                <a:gridCol w="7676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word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 Unicode MS" panose="020B0604020202020204" pitchFamily="34" charset="-128"/>
                        </a:rPr>
                        <a:t>freq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Term1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0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Term3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3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…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5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Arial Unicode MS" panose="020B0604020202020204" pitchFamily="34" charset="-128"/>
                        </a:rPr>
                        <a:t>Term_n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Unicode MS" panose="020B0604020202020204" pitchFamily="34" charset="-128"/>
                        </a:rPr>
                        <a:t>2</a:t>
                      </a:r>
                      <a:endParaRPr lang="en-US" dirty="0">
                        <a:latin typeface="Arial Unicode MS" panose="020B0604020202020204" pitchFamily="34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8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6386" y="1640362"/>
            <a:ext cx="5745707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Review all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Pallettes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display.brewer.all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Choose a color &amp; drop light ones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pal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brewer.pal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(8, "Blues")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pal &lt;- pal[-(1:2)]</a:t>
            </a:r>
          </a:p>
        </p:txBody>
      </p:sp>
      <p:pic>
        <p:nvPicPr>
          <p:cNvPr id="4" name="Picture 3" descr="Screen Shot 2015-05-28 at 7.25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42"/>
          <a:stretch/>
        </p:blipFill>
        <p:spPr>
          <a:xfrm>
            <a:off x="657990" y="3296533"/>
            <a:ext cx="8225194" cy="2552132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4_Simple_Wordcloud.R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626869" y="2529898"/>
            <a:ext cx="908380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cxnSp>
        <p:nvCxnSpPr>
          <p:cNvPr id="16" name="Straight Arrow Connector 15"/>
          <p:cNvCxnSpPr>
            <a:stCxn id="24" idx="4"/>
          </p:cNvCxnSpPr>
          <p:nvPr/>
        </p:nvCxnSpPr>
        <p:spPr>
          <a:xfrm flipH="1">
            <a:off x="1105945" y="2774118"/>
            <a:ext cx="1975114" cy="2946925"/>
          </a:xfrm>
          <a:prstGeom prst="straightConnector1">
            <a:avLst/>
          </a:prstGeom>
          <a:ln>
            <a:solidFill>
              <a:srgbClr val="BA2D2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8172" y="592823"/>
            <a:ext cx="86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Next we need to select the colors for the </a:t>
            </a:r>
            <a:r>
              <a:rPr lang="en-US" sz="1800" u="sng" kern="1200" dirty="0" err="1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</a:t>
            </a:r>
            <a:r>
              <a:rPr lang="en-US" sz="1800" u="sng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800" u="sng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2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4_Simple_Wordcloud.R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40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991134"/>
            <a:ext cx="4121624" cy="40478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0078" y="1271284"/>
            <a:ext cx="85108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 err="1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set.seed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(1234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wordcloud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wineDF$word,wineDF$freq,max.words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=50,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random.order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=FALSE, colors=pal)</a:t>
            </a: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4_Simple_Wordcloud.R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820457" y="1509341"/>
            <a:ext cx="1221633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3762" y="2240694"/>
            <a:ext cx="451740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Bigram Tokenization has captured “</a:t>
            </a:r>
            <a:r>
              <a:rPr lang="en-US" sz="16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marvin</a:t>
            </a: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gaye</a:t>
            </a: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”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word cloud is a frequency visualization.  The larger the term (or bigram here) the more frequent the term.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 may get warnings if certain tokens are to large to be plotted in the graphics device.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lang="en-US" sz="16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cleanCopurs</a:t>
            </a: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the function … changes numeric with the generic string “number” so be careful with your preprocessing steps!</a:t>
            </a: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443663" y="1909011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1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178" t="7772" r="25822" b="8662"/>
          <a:stretch/>
        </p:blipFill>
        <p:spPr>
          <a:xfrm>
            <a:off x="300251" y="1846754"/>
            <a:ext cx="4121624" cy="404780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0078" y="1126904"/>
            <a:ext cx="85108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cleanCopurs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the function </a:t>
            </a:r>
            <a:r>
              <a:rPr lang="en-US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replace_symbol</a:t>
            </a:r>
            <a:r>
              <a:rPr lang="en-US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changes numeric with the generic string “number” so be careful with your preprocessing steps</a:t>
            </a:r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!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4_Simple_Wordcloud.R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76004" y="1119300"/>
            <a:ext cx="1409143" cy="358963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119" t="11075" r="27165" b="9931"/>
          <a:stretch/>
        </p:blipFill>
        <p:spPr>
          <a:xfrm>
            <a:off x="4812612" y="1914992"/>
            <a:ext cx="3914627" cy="388961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4443663" y="1796717"/>
            <a:ext cx="0" cy="450783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128204" y="4075860"/>
            <a:ext cx="1409143" cy="358963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22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" y="5318760"/>
            <a:ext cx="7720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635" y="2926080"/>
            <a:ext cx="9013475" cy="1059180"/>
            <a:chOff x="-6635" y="2926080"/>
            <a:chExt cx="9013475" cy="105918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74320" y="2926080"/>
              <a:ext cx="859536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66360" y="3985260"/>
              <a:ext cx="384048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-6635" y="3086100"/>
              <a:ext cx="8993764" cy="738664"/>
              <a:chOff x="-30480" y="3086100"/>
              <a:chExt cx="8993764" cy="7386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30480" y="3086100"/>
                <a:ext cx="1407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9-10:45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Intro to TM w/R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26402" y="3086100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10:45-11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20017" y="3086100"/>
                <a:ext cx="1168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 – 11:45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Gather Text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7363" y="3086100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11:45 – 12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86972" y="3086100"/>
                <a:ext cx="15376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12-12:40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HTML Widgets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&amp; </a:t>
                </a:r>
                <a:r>
                  <a:rPr lang="en-US" dirty="0" err="1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Flexdashboard</a:t>
                </a:r>
                <a:endParaRPr lang="en-US" dirty="0" smtClean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65308" y="3086100"/>
                <a:ext cx="11384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12:40-12:50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Optional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389724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53069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55876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158683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552861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892157" y="3086100"/>
                <a:ext cx="1071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12:50-1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Scheduling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7716206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54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Types of </a:t>
            </a:r>
            <a:r>
              <a:rPr lang="en-US" sz="2000" b="1" dirty="0" err="1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63632" y="1073488"/>
            <a:ext cx="4839173" cy="4894072"/>
            <a:chOff x="4063632" y="447850"/>
            <a:chExt cx="4839173" cy="4894072"/>
          </a:xfrm>
        </p:grpSpPr>
        <p:sp>
          <p:nvSpPr>
            <p:cNvPr id="42" name="Oval 41"/>
            <p:cNvSpPr/>
            <p:nvPr/>
          </p:nvSpPr>
          <p:spPr>
            <a:xfrm>
              <a:off x="4063632" y="159051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5314265" y="1561976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688515" y="801251"/>
              <a:ext cx="2294850" cy="2294850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23430" y="447850"/>
              <a:ext cx="1942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smtClean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Multiple Corpora</a:t>
              </a:r>
              <a:endParaRPr lang="en-US" sz="1800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89803" y="1189008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  <a:endParaRPr lang="en-US" sz="11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73836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  <a:endParaRPr lang="en-US" sz="11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19795" t="15431" r="18889" b="16741"/>
            <a:stretch/>
          </p:blipFill>
          <p:spPr>
            <a:xfrm>
              <a:off x="5161865" y="3957072"/>
              <a:ext cx="1308096" cy="1384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3027" y="3965029"/>
              <a:ext cx="1629778" cy="1359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4094112" y="3057372"/>
              <a:ext cx="141585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100" kern="1200" dirty="0" err="1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comparison.cloud</a:t>
              </a:r>
              <a:r>
                <a:rPr lang="en-US" sz="11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  <a:endParaRPr lang="en-US" sz="11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16" name="Elbow Connector 15"/>
            <p:cNvCxnSpPr>
              <a:stCxn id="29" idx="3"/>
              <a:endCxn id="3" idx="0"/>
            </p:cNvCxnSpPr>
            <p:nvPr/>
          </p:nvCxnSpPr>
          <p:spPr>
            <a:xfrm>
              <a:off x="7589693" y="3188177"/>
              <a:ext cx="498223" cy="776852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13" idx="3"/>
              <a:endCxn id="3" idx="0"/>
            </p:cNvCxnSpPr>
            <p:nvPr/>
          </p:nvCxnSpPr>
          <p:spPr>
            <a:xfrm>
              <a:off x="6505660" y="1319813"/>
              <a:ext cx="1582256" cy="2645216"/>
            </a:xfrm>
            <a:prstGeom prst="bentConnector2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14" idx="0"/>
            </p:cNvCxnSpPr>
            <p:nvPr/>
          </p:nvCxnSpPr>
          <p:spPr>
            <a:xfrm>
              <a:off x="5815913" y="2905760"/>
              <a:ext cx="0" cy="105131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5128545" y="2242846"/>
              <a:ext cx="13586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000" kern="1200" dirty="0" err="1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commonality.cloud</a:t>
              </a:r>
              <a:r>
                <a:rPr lang="en-US" sz="1000" kern="1200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  <a:endParaRPr lang="en-US" sz="1000" kern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5365" y="1265995"/>
            <a:ext cx="2295922" cy="4825781"/>
            <a:chOff x="225365" y="447850"/>
            <a:chExt cx="2295922" cy="48257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4491" t="2469" r="5086" b="4019"/>
            <a:stretch/>
          </p:blipFill>
          <p:spPr>
            <a:xfrm>
              <a:off x="660400" y="3885361"/>
              <a:ext cx="1402665" cy="13882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Oval 22"/>
            <p:cNvSpPr/>
            <p:nvPr/>
          </p:nvSpPr>
          <p:spPr>
            <a:xfrm>
              <a:off x="225365" y="851615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800" kern="1200" dirty="0" err="1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wordcloud</a:t>
              </a:r>
              <a:r>
                <a:rPr lang="en-US" sz="1800" kern="1200" dirty="0" smtClean="0">
                  <a:solidFill>
                    <a:prstClr val="white"/>
                  </a:solidFill>
                  <a:latin typeface="Arial Unicode MS" panose="020B0604020202020204" pitchFamily="34" charset="-128"/>
                  <a:cs typeface="Arial Unicode MS" panose="020B0604020202020204" pitchFamily="34" charset="-128"/>
                </a:rPr>
                <a:t>( )</a:t>
              </a:r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0458" y="447850"/>
              <a:ext cx="1625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smtClean="0">
                  <a:solidFill>
                    <a:srgbClr val="F0951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Single Corpus</a:t>
              </a:r>
              <a:endParaRPr lang="en-US" sz="1800" kern="1200" dirty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365833" y="2194560"/>
              <a:ext cx="0" cy="165007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3545305" y="1427747"/>
            <a:ext cx="0" cy="453991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7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51021" y="1640280"/>
            <a:ext cx="7816079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in multiple files as individuals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&lt;-c('chardonnay.csv','coffee.csv','beer.csv') #use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list.files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() for a lot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for 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in 1:length(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)){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assign(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 read.csv(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]))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cat(paste('read completed:',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txtFiles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[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],'\n'))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 </a:t>
            </a:r>
          </a:p>
          <a:p>
            <a:pPr defTabSz="457200"/>
            <a:endParaRPr lang="en-US" kern="1200" dirty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Read them into a single list with individual elements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all&lt;-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pblapply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(txtFiles,read.csv)</a:t>
            </a:r>
            <a:endParaRPr lang="en-US" kern="1200" dirty="0" smtClean="0">
              <a:solidFill>
                <a:prstClr val="black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</a:rPr>
              <a:t>5_Other_Wordclouds.R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173" y="1264481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challenge is working with multiple corpora efficiently.  Many ways to do it…</a:t>
            </a:r>
            <a:endParaRPr lang="en-US" sz="18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021" y="4059851"/>
            <a:ext cx="7816079" cy="1477328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Two ways to import csv files:</a:t>
            </a:r>
          </a:p>
          <a:p>
            <a:pPr marL="342900" indent="-342900" defTabSz="457200">
              <a:buAutoNum type="arabicPeriod"/>
            </a:pP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Each file is read in and an object created for each.</a:t>
            </a:r>
          </a:p>
          <a:p>
            <a:pPr marL="342900" indent="-342900" defTabSz="457200">
              <a:buAutoNum type="arabicPeriod"/>
            </a:pP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list called “all” is created.  Each list element represents a single document.  Using </a:t>
            </a:r>
            <a:r>
              <a:rPr lang="en-US" sz="1800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data.table</a:t>
            </a: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::</a:t>
            </a:r>
            <a:r>
              <a:rPr lang="en-US" sz="1800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rbindlist</a:t>
            </a:r>
            <a:r>
              <a:rPr lang="en-US" sz="1800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 one can create a single document from all files in the folder.</a:t>
            </a:r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41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3705B"/>
                </a:solidFill>
              </a:rPr>
              <a:t>5_Other_Wordclouds.R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66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Commonality Cloud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82" y="793611"/>
            <a:ext cx="3559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8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tweets mentioning “chardonnay” “beer”, and “coffee” have these words in common.</a:t>
            </a:r>
          </a:p>
          <a:p>
            <a:pPr marL="109538" indent="-109538" defTabSz="457200">
              <a:buFont typeface="Arial"/>
              <a:buChar char="•"/>
            </a:pPr>
            <a:endParaRPr lang="en-US" sz="18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8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Again size is related to frequency.  </a:t>
            </a:r>
          </a:p>
          <a:p>
            <a:pPr marL="109538" indent="-109538" defTabSz="457200">
              <a:buFont typeface="Arial"/>
              <a:buChar char="•"/>
            </a:pPr>
            <a:endParaRPr lang="en-US" sz="18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8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 helpful in this but in diverse corpora it may be more helpful e.g. political speeches.</a:t>
            </a:r>
            <a:endParaRPr lang="en-US" sz="18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12" y="545432"/>
            <a:ext cx="5463988" cy="5101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773" y="6004536"/>
            <a:ext cx="7539243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Make commonality cloud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commonality.cloud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drinkTDMm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max.words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=150,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random.order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FALSE,colors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=pal)</a:t>
            </a:r>
          </a:p>
        </p:txBody>
      </p:sp>
    </p:spTree>
    <p:extLst>
      <p:ext uri="{BB962C8B-B14F-4D97-AF65-F5344CB8AC3E}">
        <p14:creationId xmlns:p14="http://schemas.microsoft.com/office/powerpoint/2010/main" val="3807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133" y="362942"/>
            <a:ext cx="6001867" cy="5396174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Comparison Cloud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144" y="806064"/>
            <a:ext cx="3559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tweets mentioning “chardonnay” “beer”, and “coffee” have these dissimilar words.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Again size is related to frequency.  </a:t>
            </a:r>
          </a:p>
          <a:p>
            <a:pPr marL="109538" indent="-109538" defTabSz="457200">
              <a:buFont typeface="Arial"/>
              <a:buChar char="•"/>
            </a:pPr>
            <a:endParaRPr lang="en-US" sz="16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09538" indent="-109538" defTabSz="457200">
              <a:buFont typeface="Arial"/>
              <a:buChar char="•"/>
            </a:pPr>
            <a:r>
              <a:rPr lang="en-US" sz="1600" kern="1200" dirty="0" smtClean="0">
                <a:solidFill>
                  <a:srgbClr val="F0951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Beer drinkers in this snapshot are passionate (fanatics, geeks, specialists) on various subjects while Chardonnay drinkers mention Marvin Gaye.  Coffee mentions up &amp; working.</a:t>
            </a:r>
            <a:endParaRPr lang="en-US" sz="1600" kern="1200" dirty="0">
              <a:solidFill>
                <a:srgbClr val="F0951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0821" y="5705799"/>
            <a:ext cx="7174702" cy="73866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# Make comparison cloud</a:t>
            </a:r>
          </a:p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comparison.cloud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drinkTDMm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max.words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=75,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random.order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=FALSE</a:t>
            </a:r>
            <a:r>
              <a:rPr lang="en-US" kern="1200" dirty="0" smtClean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,                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title.size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=0.5,colors=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brewer.pal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ncol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drinkTDMm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),"Dark2"))</a:t>
            </a:r>
          </a:p>
        </p:txBody>
      </p:sp>
    </p:spTree>
    <p:extLst>
      <p:ext uri="{BB962C8B-B14F-4D97-AF65-F5344CB8AC3E}">
        <p14:creationId xmlns:p14="http://schemas.microsoft.com/office/powerpoint/2010/main" val="184418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strike="sngStrike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038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Sentiment Polarity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Zipf’s Law</a:t>
            </a:r>
            <a:endParaRPr lang="en-US" sz="2400" b="1" u="sng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771690" y="3197912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 smtClean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  <a:endParaRPr lang="en-US" sz="2400" b="1" u="sng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022484"/>
            <a:ext cx="38747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8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loathe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BestBuy Service -1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</a:t>
            </a:r>
            <a:r>
              <a:rPr lang="en-US" sz="18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love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BestBuy Service. They are the </a:t>
            </a:r>
            <a:r>
              <a:rPr lang="en-US" sz="18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best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 +2</a:t>
            </a:r>
          </a:p>
          <a:p>
            <a:pPr marL="120650" indent="-120650" defTabSz="45720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</a:t>
            </a:r>
            <a:r>
              <a:rPr lang="en-US" sz="18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like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shopping at BestBuy but </a:t>
            </a:r>
            <a:r>
              <a:rPr lang="en-US" sz="18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hate</a:t>
            </a:r>
            <a:r>
              <a: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traffic.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Surprise is a sentiment.</a:t>
            </a:r>
          </a:p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Hit by a bus! – Negative Polarity</a:t>
            </a:r>
          </a:p>
          <a:p>
            <a:pPr algn="ctr" defTabSz="457200"/>
            <a:r>
              <a:rPr lang="en-US" sz="1600" b="1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Won the lottery!- Positive Polarity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7361" y="4614116"/>
            <a:ext cx="3943350" cy="13294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200" b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R’s QDAP polarity function scans </a:t>
            </a:r>
            <a:r>
              <a:rPr lang="en-US" sz="1200" b="1" kern="1200" dirty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for </a:t>
            </a:r>
            <a:r>
              <a:rPr lang="en-US" sz="1200" b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positive </a:t>
            </a:r>
            <a:r>
              <a:rPr lang="en-US" sz="1200" b="1" kern="1200" dirty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words, and </a:t>
            </a:r>
            <a:r>
              <a:rPr lang="en-US" sz="1200" b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negative words as defined by MQPA Academic Lexicon research.  </a:t>
            </a:r>
            <a:r>
              <a:rPr lang="en-US" sz="1200" b="1" kern="1200" dirty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It adds positive words and subtracts negative </a:t>
            </a:r>
            <a:r>
              <a:rPr lang="en-US" sz="1200" b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ones along with valence shifters.  The </a:t>
            </a:r>
            <a:r>
              <a:rPr lang="en-US" sz="1200" b="1" kern="1200" dirty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final score represents the polarity of the social interaction</a:t>
            </a:r>
            <a:r>
              <a:rPr lang="en-US" sz="1200" b="1" kern="1200" dirty="0" smtClean="0">
                <a:solidFill>
                  <a:prstClr val="black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. </a:t>
            </a:r>
            <a:endParaRPr lang="en-US" sz="1200" b="1" kern="1200" dirty="0">
              <a:solidFill>
                <a:prstClr val="black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90671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Sentiment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640304"/>
            <a:ext cx="8484403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 smtClean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Scoring</a:t>
            </a:r>
            <a:endParaRPr lang="en-US" sz="2400" b="1" u="sng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5106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5250159"/>
            <a:ext cx="8361679" cy="73866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First it looks for the polarized word.  Then identifies valence shifters </a:t>
            </a:r>
            <a:r>
              <a:rPr lang="en-US" kern="1200" dirty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(default 4 words before and two words </a:t>
            </a:r>
            <a:r>
              <a:rPr lang="en-US" kern="1200" dirty="0" smtClean="0">
                <a:solidFill>
                  <a:prstClr val="white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after)  Amplifiers are assigned +.8 and de-amplifiers weight is constrained to -1.  Lastly the sum is divided by the square root of the total number of words in the passage.</a:t>
            </a:r>
            <a:endParaRPr lang="en-US" kern="1200" dirty="0">
              <a:solidFill>
                <a:prstClr val="white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4881" y="2155488"/>
            <a:ext cx="40639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500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1: 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“love” was identified as positive.  The text has 5 words and so 1/</a:t>
            </a:r>
            <a:r>
              <a:rPr lang="en-US" sz="15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 = .447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2: 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identified positively.  So 1/</a:t>
            </a:r>
            <a:r>
              <a:rPr lang="en-US" sz="15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(4)=.5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500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 3: 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“good” was found along with the amplifier “very”.  So (.8+1)/</a:t>
            </a:r>
            <a:r>
              <a:rPr lang="en-US" sz="15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(5)=.805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4: 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 and like cancel each other out so the polarity is zero. 1-1/</a:t>
            </a:r>
            <a:r>
              <a:rPr lang="en-US" sz="15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(9)=0</a:t>
            </a:r>
          </a:p>
          <a:p>
            <a:pPr marL="111125" indent="-111125" defTabSz="457200">
              <a:buFont typeface="Arial"/>
              <a:buChar char="•"/>
            </a:pP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r>
              <a:rPr lang="en-US" sz="1500" u="sng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5: 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“hard” is -1/</a:t>
            </a:r>
            <a:r>
              <a:rPr lang="en-US" sz="15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sqrt</a:t>
            </a:r>
            <a:r>
              <a:rPr lang="en-US" sz="15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(4)=-.50</a:t>
            </a:r>
            <a:endParaRPr lang="en-US" sz="15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236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reality sentiment is more complex.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kern="1200" dirty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 smtClean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u="sng" kern="1200" dirty="0" err="1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400" u="sng" kern="1200" dirty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400" b="1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 </a:t>
            </a:r>
            <a:r>
              <a:rPr lang="en-US" sz="2400" b="1" u="sng" kern="1200" dirty="0" err="1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sz="2400" b="1" u="sng" kern="1200" dirty="0" smtClean="0">
                <a:solidFill>
                  <a:prstClr val="white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Emoji</a:t>
            </a:r>
            <a:endParaRPr lang="en-US" sz="2400" b="1" u="sng" kern="1200" dirty="0">
              <a:solidFill>
                <a:prstClr val="white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 defTabSz="457200">
              <a:buFont typeface="Arial" panose="020B0604020202020204" pitchFamily="34" charset="0"/>
              <a:buChar char="•"/>
            </a:pPr>
            <a:endParaRPr lang="en-US" sz="2000" b="1" kern="1200" dirty="0" smtClean="0">
              <a:solidFill>
                <a:prstClr val="white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Kanjoya’s</a:t>
            </a:r>
            <a:r>
              <a:rPr lang="en-US" sz="3600" dirty="0" smtClean="0"/>
              <a:t> Experience Corpus</a:t>
            </a:r>
            <a:endParaRPr lang="en-US" sz="3600" dirty="0"/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2301240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2430780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590800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-6635" y="1295400"/>
            <a:ext cx="9013475" cy="1059180"/>
            <a:chOff x="-6635" y="2926080"/>
            <a:chExt cx="9013475" cy="105918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74320" y="2926080"/>
              <a:ext cx="859536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166360" y="3985260"/>
              <a:ext cx="384048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-6635" y="3086100"/>
              <a:ext cx="8993764" cy="738664"/>
              <a:chOff x="-30480" y="3086100"/>
              <a:chExt cx="8993764" cy="738664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-30480" y="3086100"/>
                <a:ext cx="1407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9-10:45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Intro to TM w/R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526402" y="3086100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10:45-11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620017" y="3086100"/>
                <a:ext cx="1168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 – 11:45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Gather Text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997363" y="3086100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11:45 – 12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086972" y="3086100"/>
                <a:ext cx="15376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12-12:40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HTML Widgets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&amp; </a:t>
                </a:r>
                <a:r>
                  <a:rPr lang="en-US" dirty="0" err="1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Flexdashboard</a:t>
                </a:r>
                <a:endParaRPr lang="en-US" dirty="0" smtClean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580548" y="3086100"/>
                <a:ext cx="11384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12:40-12:50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Optional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89724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2553069" y="3086100"/>
                <a:ext cx="0" cy="64008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855876" y="3086100"/>
                <a:ext cx="0" cy="64008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158683" y="3086100"/>
                <a:ext cx="0" cy="64008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552861" y="3086100"/>
                <a:ext cx="0" cy="64008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7892157" y="3086100"/>
                <a:ext cx="1071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12:50-1</a:t>
                </a: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Scheduling</a:t>
                </a:r>
                <a:endPara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7716206" y="3086100"/>
                <a:ext cx="0" cy="64008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641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Sentiment the Tidy Way!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020" y="1021080"/>
            <a:ext cx="4956806" cy="32932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##Tidy Sentiment Analysis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data(sentiments)</a:t>
            </a: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sentiments</a:t>
            </a:r>
          </a:p>
          <a:p>
            <a:pPr defTabSz="457200"/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data(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stop_words</a:t>
            </a: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#Add 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stopwords</a:t>
            </a:r>
            <a:endParaRPr lang="en-US" sz="16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custom.stopwords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data.frame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(word=c('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amp','beer</a:t>
            </a:r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'),</a:t>
            </a:r>
          </a:p>
          <a:p>
            <a:pPr defTabSz="457200"/>
            <a:r>
              <a:rPr lang="en-US" sz="16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lexicon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='custom')</a:t>
            </a:r>
          </a:p>
          <a:p>
            <a:pPr defTabSz="457200"/>
            <a:endParaRPr lang="en-US" sz="1600" kern="1200" dirty="0" smtClean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457200"/>
            <a:r>
              <a:rPr lang="en-US" sz="16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stop_words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&lt;-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rbind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1600" kern="1200" dirty="0" err="1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stop_words,custom.stopwords</a:t>
            </a:r>
            <a:r>
              <a:rPr lang="en-US" sz="16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342" y="1021080"/>
            <a:ext cx="3114675" cy="2162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342" y="3780472"/>
            <a:ext cx="2171700" cy="21621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85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6_TidyText_Sentiment.R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5" y="830097"/>
            <a:ext cx="3181350" cy="2495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97" y="828888"/>
            <a:ext cx="2133600" cy="2143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0376" y="3643945"/>
            <a:ext cx="8516203" cy="91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Tidytext</a:t>
            </a:r>
            <a:r>
              <a:rPr lang="en-US" dirty="0" smtClean="0"/>
              <a:t> is part of the tidy universe including </a:t>
            </a:r>
            <a:r>
              <a:rPr lang="en-US" dirty="0" err="1" smtClean="0"/>
              <a:t>ggplot</a:t>
            </a:r>
            <a:r>
              <a:rPr lang="en-US" dirty="0" smtClean="0"/>
              <a:t> and </a:t>
            </a:r>
            <a:r>
              <a:rPr lang="en-US" dirty="0" err="1" smtClean="0"/>
              <a:t>dplyr</a:t>
            </a:r>
            <a:r>
              <a:rPr lang="en-US" dirty="0" smtClean="0"/>
              <a:t>.  Code is structured so it is more easily read using the %&gt;%.   The data format is a </a:t>
            </a:r>
            <a:r>
              <a:rPr lang="en-US" dirty="0" err="1" smtClean="0"/>
              <a:t>tibble</a:t>
            </a:r>
            <a:r>
              <a:rPr lang="en-US" dirty="0" smtClean="0"/>
              <a:t> and is in “tidy” format (long form).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485480" y="4984490"/>
            <a:ext cx="6445995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%&gt;%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%&gt;% mutate(rank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min_rank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(mpg)))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7221" y="5718412"/>
            <a:ext cx="8002512" cy="3077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reads as “Using the </a:t>
            </a:r>
            <a:r>
              <a:rPr lang="en-US" dirty="0" err="1"/>
              <a:t>mtcars</a:t>
            </a:r>
            <a:r>
              <a:rPr lang="en-US" dirty="0"/>
              <a:t> object then group by the </a:t>
            </a:r>
            <a:r>
              <a:rPr lang="en-US" dirty="0" err="1"/>
              <a:t>cyl</a:t>
            </a:r>
            <a:r>
              <a:rPr lang="en-US" dirty="0"/>
              <a:t> vector </a:t>
            </a:r>
            <a:r>
              <a:rPr lang="en-US" dirty="0" smtClean="0"/>
              <a:t>then </a:t>
            </a:r>
            <a:r>
              <a:rPr lang="en-US" dirty="0"/>
              <a:t>mutate a new variable called rank.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736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is is not a pi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066074"/>
            <a:ext cx="6766561" cy="47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00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799" y="2988961"/>
            <a:ext cx="3381375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anti_join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stop_words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7243675" y="31636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anti_join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7960" y="2619629"/>
            <a:ext cx="147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Tweet words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0510" y="26196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Stop words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9105" y="5061154"/>
            <a:ext cx="338137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defTabSz="457200"/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all.sentiment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&lt;- 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all.tidy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%&gt;%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</a:t>
            </a:r>
            <a:r>
              <a:rPr lang="en-US" u="sng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inner_join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nrc.lexicon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  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count(</a:t>
            </a:r>
            <a:r>
              <a:rPr lang="en-US" kern="1200" dirty="0" err="1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tweet,sentiment</a:t>
            </a:r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) %&gt;%</a:t>
            </a:r>
          </a:p>
          <a:p>
            <a:pPr defTabSz="457200"/>
            <a:r>
              <a:rPr lang="en-US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  spread(tweet, n, fill =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2050" y="1317026"/>
            <a:ext cx="3364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Forwards an object so the code is easy to understand &amp; concise.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073466" y="914400"/>
            <a:ext cx="2005677" cy="1127136"/>
            <a:chOff x="1073466" y="914400"/>
            <a:chExt cx="2005677" cy="1127136"/>
          </a:xfrm>
        </p:grpSpPr>
        <p:sp>
          <p:nvSpPr>
            <p:cNvPr id="11" name="Rectangle 10"/>
            <p:cNvSpPr/>
            <p:nvPr/>
          </p:nvSpPr>
          <p:spPr>
            <a:xfrm>
              <a:off x="1149128" y="1333650"/>
              <a:ext cx="1720215" cy="7078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4000" kern="1200" dirty="0" smtClean="0">
                  <a:solidFill>
                    <a:prstClr val="black"/>
                  </a:solidFill>
                  <a:latin typeface="Consolas" panose="020B0609020204030204" pitchFamily="49" charset="0"/>
                  <a:ea typeface="Arial Unicode MS" panose="020B0604020202020204" pitchFamily="34" charset="-128"/>
                  <a:cs typeface="Consolas" panose="020B0609020204030204" pitchFamily="49" charset="0"/>
                </a:rPr>
                <a:t>%&gt;%</a:t>
              </a:r>
              <a:endParaRPr lang="en-US" sz="4000" kern="1200" dirty="0">
                <a:solidFill>
                  <a:prstClr val="black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73466" y="91440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kern="1200" dirty="0" smtClean="0">
                  <a:solidFill>
                    <a:prstClr val="black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The pipe operator</a:t>
              </a:r>
              <a:endParaRPr lang="en-US" sz="1800" kern="12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6_TidyText_Sentiment.R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20240" y="222504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920240" y="4404360"/>
            <a:ext cx="53035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44231" y="4876800"/>
            <a:ext cx="1467580" cy="976313"/>
            <a:chOff x="6515101" y="2824163"/>
            <a:chExt cx="1123950" cy="747712"/>
          </a:xfrm>
        </p:grpSpPr>
        <p:sp>
          <p:nvSpPr>
            <p:cNvPr id="28" name="Freeform 27"/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7180357" y="506115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800" kern="1200" dirty="0" err="1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inner_join</a:t>
            </a:r>
            <a:r>
              <a:rPr lang="en-US" sz="1800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()</a:t>
            </a:r>
            <a:endParaRPr lang="en-US" sz="1800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20720" y="4607854"/>
            <a:ext cx="1768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words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3882" y="4607854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kern="1200" dirty="0" smtClean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</a:t>
            </a:r>
            <a:endParaRPr lang="en-US" kern="1200" dirty="0">
              <a:solidFill>
                <a:prstClr val="black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144231" y="2988961"/>
            <a:ext cx="1467580" cy="976313"/>
            <a:chOff x="6515101" y="2824163"/>
            <a:chExt cx="1123950" cy="747712"/>
          </a:xfrm>
        </p:grpSpPr>
        <p:sp>
          <p:nvSpPr>
            <p:cNvPr id="32" name="Freeform 31"/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8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5439" y="1456029"/>
            <a:ext cx="4572000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DTM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DocumentTermMatrix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txtCorpus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dim(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Tidy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&lt;-tidy(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txtDTM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dim(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Get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lexicon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afinn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nrc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loughran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get_sentiments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(lexicon = c("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Perform Inner Join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bingSent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inner_join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tidyCorp,bing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by=c('term'='word'))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20436" y="1637731"/>
            <a:ext cx="2361544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DTM is from the “tm” library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271749" y="1801504"/>
            <a:ext cx="1037230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20621" y="2893325"/>
            <a:ext cx="2402006" cy="1364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20436" y="2690883"/>
            <a:ext cx="2792752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Easy way to make it into a </a:t>
            </a:r>
            <a:r>
              <a:rPr lang="en-US" dirty="0" err="1" smtClean="0">
                <a:solidFill>
                  <a:schemeClr val="bg1"/>
                </a:solidFill>
              </a:rPr>
              <a:t>tibble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17688" y="4344537"/>
            <a:ext cx="1467580" cy="976313"/>
            <a:chOff x="6515101" y="2824163"/>
            <a:chExt cx="1123950" cy="747712"/>
          </a:xfrm>
        </p:grpSpPr>
        <p:sp>
          <p:nvSpPr>
            <p:cNvPr id="12" name="Freeform 11"/>
            <p:cNvSpPr/>
            <p:nvPr/>
          </p:nvSpPr>
          <p:spPr>
            <a:xfrm>
              <a:off x="6896101" y="2880653"/>
              <a:ext cx="361950" cy="634732"/>
            </a:xfrm>
            <a:custGeom>
              <a:avLst/>
              <a:gdLst>
                <a:gd name="connsiteX0" fmla="*/ 176588 w 361950"/>
                <a:gd name="connsiteY0" fmla="*/ 0 h 634732"/>
                <a:gd name="connsiteX1" fmla="*/ 198170 w 361950"/>
                <a:gd name="connsiteY1" fmla="*/ 11714 h 634732"/>
                <a:gd name="connsiteX2" fmla="*/ 361950 w 361950"/>
                <a:gd name="connsiteY2" fmla="*/ 319747 h 634732"/>
                <a:gd name="connsiteX3" fmla="*/ 198170 w 361950"/>
                <a:gd name="connsiteY3" fmla="*/ 627780 h 634732"/>
                <a:gd name="connsiteX4" fmla="*/ 185362 w 361950"/>
                <a:gd name="connsiteY4" fmla="*/ 634732 h 634732"/>
                <a:gd name="connsiteX5" fmla="*/ 163780 w 361950"/>
                <a:gd name="connsiteY5" fmla="*/ 623018 h 634732"/>
                <a:gd name="connsiteX6" fmla="*/ 0 w 361950"/>
                <a:gd name="connsiteY6" fmla="*/ 314985 h 634732"/>
                <a:gd name="connsiteX7" fmla="*/ 163780 w 361950"/>
                <a:gd name="connsiteY7" fmla="*/ 6952 h 634732"/>
                <a:gd name="connsiteX8" fmla="*/ 176588 w 361950"/>
                <a:gd name="connsiteY8" fmla="*/ 0 h 63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634732">
                  <a:moveTo>
                    <a:pt x="176588" y="0"/>
                  </a:moveTo>
                  <a:lnTo>
                    <a:pt x="198170" y="11714"/>
                  </a:lnTo>
                  <a:cubicBezTo>
                    <a:pt x="296983" y="78471"/>
                    <a:pt x="361950" y="191522"/>
                    <a:pt x="361950" y="319747"/>
                  </a:cubicBezTo>
                  <a:cubicBezTo>
                    <a:pt x="361950" y="447972"/>
                    <a:pt x="296983" y="561023"/>
                    <a:pt x="198170" y="627780"/>
                  </a:cubicBezTo>
                  <a:lnTo>
                    <a:pt x="185362" y="634732"/>
                  </a:lnTo>
                  <a:lnTo>
                    <a:pt x="163780" y="623018"/>
                  </a:lnTo>
                  <a:cubicBezTo>
                    <a:pt x="64967" y="556261"/>
                    <a:pt x="0" y="443210"/>
                    <a:pt x="0" y="314985"/>
                  </a:cubicBezTo>
                  <a:cubicBezTo>
                    <a:pt x="0" y="186760"/>
                    <a:pt x="64967" y="73709"/>
                    <a:pt x="163780" y="6952"/>
                  </a:cubicBezTo>
                  <a:lnTo>
                    <a:pt x="176588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072689" y="2824163"/>
              <a:ext cx="566362" cy="742950"/>
            </a:xfrm>
            <a:custGeom>
              <a:avLst/>
              <a:gdLst>
                <a:gd name="connsiteX0" fmla="*/ 194887 w 566362"/>
                <a:gd name="connsiteY0" fmla="*/ 0 h 742950"/>
                <a:gd name="connsiteX1" fmla="*/ 566362 w 566362"/>
                <a:gd name="connsiteY1" fmla="*/ 371475 h 742950"/>
                <a:gd name="connsiteX2" fmla="*/ 194887 w 566362"/>
                <a:gd name="connsiteY2" fmla="*/ 742950 h 742950"/>
                <a:gd name="connsiteX3" fmla="*/ 50292 w 566362"/>
                <a:gd name="connsiteY3" fmla="*/ 713758 h 742950"/>
                <a:gd name="connsiteX4" fmla="*/ 8774 w 566362"/>
                <a:gd name="connsiteY4" fmla="*/ 691222 h 742950"/>
                <a:gd name="connsiteX5" fmla="*/ 21582 w 566362"/>
                <a:gd name="connsiteY5" fmla="*/ 684270 h 742950"/>
                <a:gd name="connsiteX6" fmla="*/ 185362 w 566362"/>
                <a:gd name="connsiteY6" fmla="*/ 376237 h 742950"/>
                <a:gd name="connsiteX7" fmla="*/ 21582 w 566362"/>
                <a:gd name="connsiteY7" fmla="*/ 68204 h 742950"/>
                <a:gd name="connsiteX8" fmla="*/ 0 w 566362"/>
                <a:gd name="connsiteY8" fmla="*/ 56490 h 742950"/>
                <a:gd name="connsiteX9" fmla="*/ 50292 w 566362"/>
                <a:gd name="connsiteY9" fmla="*/ 29192 h 742950"/>
                <a:gd name="connsiteX10" fmla="*/ 194887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194887" y="0"/>
                  </a:moveTo>
                  <a:cubicBezTo>
                    <a:pt x="400047" y="0"/>
                    <a:pt x="566362" y="166315"/>
                    <a:pt x="566362" y="371475"/>
                  </a:cubicBezTo>
                  <a:cubicBezTo>
                    <a:pt x="566362" y="576635"/>
                    <a:pt x="400047" y="742950"/>
                    <a:pt x="194887" y="742950"/>
                  </a:cubicBezTo>
                  <a:cubicBezTo>
                    <a:pt x="143597" y="742950"/>
                    <a:pt x="94735" y="732555"/>
                    <a:pt x="50292" y="713758"/>
                  </a:cubicBezTo>
                  <a:lnTo>
                    <a:pt x="8774" y="691222"/>
                  </a:lnTo>
                  <a:lnTo>
                    <a:pt x="21582" y="684270"/>
                  </a:lnTo>
                  <a:cubicBezTo>
                    <a:pt x="120395" y="617513"/>
                    <a:pt x="185362" y="504462"/>
                    <a:pt x="185362" y="376237"/>
                  </a:cubicBezTo>
                  <a:cubicBezTo>
                    <a:pt x="185362" y="248012"/>
                    <a:pt x="120395" y="134961"/>
                    <a:pt x="21582" y="68204"/>
                  </a:cubicBezTo>
                  <a:lnTo>
                    <a:pt x="0" y="56490"/>
                  </a:lnTo>
                  <a:lnTo>
                    <a:pt x="50292" y="29192"/>
                  </a:lnTo>
                  <a:cubicBezTo>
                    <a:pt x="94735" y="10395"/>
                    <a:pt x="143597" y="0"/>
                    <a:pt x="194887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15101" y="2828925"/>
              <a:ext cx="566362" cy="742950"/>
            </a:xfrm>
            <a:custGeom>
              <a:avLst/>
              <a:gdLst>
                <a:gd name="connsiteX0" fmla="*/ 371475 w 566362"/>
                <a:gd name="connsiteY0" fmla="*/ 0 h 742950"/>
                <a:gd name="connsiteX1" fmla="*/ 516070 w 566362"/>
                <a:gd name="connsiteY1" fmla="*/ 29192 h 742950"/>
                <a:gd name="connsiteX2" fmla="*/ 557588 w 566362"/>
                <a:gd name="connsiteY2" fmla="*/ 51728 h 742950"/>
                <a:gd name="connsiteX3" fmla="*/ 544780 w 566362"/>
                <a:gd name="connsiteY3" fmla="*/ 58680 h 742950"/>
                <a:gd name="connsiteX4" fmla="*/ 381000 w 566362"/>
                <a:gd name="connsiteY4" fmla="*/ 366713 h 742950"/>
                <a:gd name="connsiteX5" fmla="*/ 544780 w 566362"/>
                <a:gd name="connsiteY5" fmla="*/ 674746 h 742950"/>
                <a:gd name="connsiteX6" fmla="*/ 566362 w 566362"/>
                <a:gd name="connsiteY6" fmla="*/ 686460 h 742950"/>
                <a:gd name="connsiteX7" fmla="*/ 516070 w 566362"/>
                <a:gd name="connsiteY7" fmla="*/ 713758 h 742950"/>
                <a:gd name="connsiteX8" fmla="*/ 371475 w 566362"/>
                <a:gd name="connsiteY8" fmla="*/ 742950 h 742950"/>
                <a:gd name="connsiteX9" fmla="*/ 0 w 566362"/>
                <a:gd name="connsiteY9" fmla="*/ 371475 h 742950"/>
                <a:gd name="connsiteX10" fmla="*/ 371475 w 566362"/>
                <a:gd name="connsiteY10" fmla="*/ 0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6362" h="742950">
                  <a:moveTo>
                    <a:pt x="371475" y="0"/>
                  </a:moveTo>
                  <a:cubicBezTo>
                    <a:pt x="422765" y="0"/>
                    <a:pt x="471627" y="10395"/>
                    <a:pt x="516070" y="29192"/>
                  </a:cubicBezTo>
                  <a:lnTo>
                    <a:pt x="557588" y="51728"/>
                  </a:lnTo>
                  <a:lnTo>
                    <a:pt x="544780" y="58680"/>
                  </a:lnTo>
                  <a:cubicBezTo>
                    <a:pt x="445967" y="125437"/>
                    <a:pt x="381000" y="238488"/>
                    <a:pt x="381000" y="366713"/>
                  </a:cubicBezTo>
                  <a:cubicBezTo>
                    <a:pt x="381000" y="494938"/>
                    <a:pt x="445967" y="607989"/>
                    <a:pt x="544780" y="674746"/>
                  </a:cubicBezTo>
                  <a:lnTo>
                    <a:pt x="566362" y="686460"/>
                  </a:lnTo>
                  <a:lnTo>
                    <a:pt x="516070" y="713758"/>
                  </a:lnTo>
                  <a:cubicBezTo>
                    <a:pt x="471627" y="732555"/>
                    <a:pt x="422765" y="742950"/>
                    <a:pt x="371475" y="742950"/>
                  </a:cubicBezTo>
                  <a:cubicBezTo>
                    <a:pt x="166315" y="742950"/>
                    <a:pt x="0" y="576635"/>
                    <a:pt x="0" y="371475"/>
                  </a:cubicBezTo>
                  <a:cubicBezTo>
                    <a:pt x="0" y="166315"/>
                    <a:pt x="166315" y="0"/>
                    <a:pt x="371475" y="0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457200"/>
              <a:endParaRPr lang="en-US" sz="1800" kern="1200" dirty="0">
                <a:solidFill>
                  <a:prstClr val="white"/>
                </a:solidFill>
                <a:latin typeface="Arial Unicode MS" panose="020B0604020202020204" pitchFamily="34" charset="-128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131557" y="4678805"/>
            <a:ext cx="1359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Weeknd</a:t>
            </a:r>
            <a:r>
              <a:rPr lang="en-US" dirty="0" smtClean="0"/>
              <a:t> Lyrics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26404" y="4678805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Bing Lexicon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6_TidyText_Sentiment.R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4433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1833" y="3016156"/>
            <a:ext cx="6460423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polarity function from </a:t>
            </a:r>
            <a:r>
              <a:rPr lang="en-US" dirty="0" err="1" smtClean="0">
                <a:solidFill>
                  <a:schemeClr val="bg1"/>
                </a:solidFill>
              </a:rPr>
              <a:t>qdap</a:t>
            </a:r>
            <a:r>
              <a:rPr lang="en-US" dirty="0" smtClean="0">
                <a:solidFill>
                  <a:schemeClr val="bg1"/>
                </a:solidFill>
              </a:rPr>
              <a:t> and the </a:t>
            </a:r>
            <a:r>
              <a:rPr lang="en-US" dirty="0" err="1" smtClean="0">
                <a:solidFill>
                  <a:schemeClr val="bg1"/>
                </a:solidFill>
              </a:rPr>
              <a:t>inner_join</a:t>
            </a:r>
            <a:r>
              <a:rPr lang="en-US" dirty="0" smtClean="0">
                <a:solidFill>
                  <a:schemeClr val="bg1"/>
                </a:solidFill>
              </a:rPr>
              <a:t> show similar negative results.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969283" y="4344537"/>
            <a:ext cx="3205435" cy="976313"/>
            <a:chOff x="5131557" y="4344537"/>
            <a:chExt cx="3205435" cy="976313"/>
          </a:xfrm>
        </p:grpSpPr>
        <p:grpSp>
          <p:nvGrpSpPr>
            <p:cNvPr id="11" name="Group 10"/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Weeknd</a:t>
              </a:r>
              <a:r>
                <a:rPr lang="en-US" dirty="0" smtClean="0"/>
                <a:t> Lyrics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26404" y="4678805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Bing Lexicon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76" y="1306702"/>
            <a:ext cx="5981700" cy="13239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27797" y="4067033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6_TidyText_Sentiment.R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73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65" y="982640"/>
            <a:ext cx="7408459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sentiments </a:t>
            </a:r>
            <a:r>
              <a:rPr lang="en-US" dirty="0" err="1" smtClean="0">
                <a:solidFill>
                  <a:schemeClr val="bg1"/>
                </a:solidFill>
              </a:rPr>
              <a:t>tibble</a:t>
            </a:r>
            <a:r>
              <a:rPr lang="en-US" dirty="0" smtClean="0">
                <a:solidFill>
                  <a:schemeClr val="bg1"/>
                </a:solidFill>
              </a:rPr>
              <a:t> has multiple lexicons.  Each can be used in an inner join to get different ways of assessing sentiment.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69283" y="4344537"/>
            <a:ext cx="3205435" cy="976313"/>
            <a:chOff x="5131557" y="4344537"/>
            <a:chExt cx="3205435" cy="976313"/>
          </a:xfrm>
        </p:grpSpPr>
        <p:grpSp>
          <p:nvGrpSpPr>
            <p:cNvPr id="11" name="Group 10"/>
            <p:cNvGrpSpPr/>
            <p:nvPr/>
          </p:nvGrpSpPr>
          <p:grpSpPr>
            <a:xfrm>
              <a:off x="6017688" y="4344537"/>
              <a:ext cx="1467580" cy="976313"/>
              <a:chOff x="6515101" y="2824163"/>
              <a:chExt cx="1123950" cy="747712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896101" y="2880653"/>
                <a:ext cx="361950" cy="634732"/>
              </a:xfrm>
              <a:custGeom>
                <a:avLst/>
                <a:gdLst>
                  <a:gd name="connsiteX0" fmla="*/ 176588 w 361950"/>
                  <a:gd name="connsiteY0" fmla="*/ 0 h 634732"/>
                  <a:gd name="connsiteX1" fmla="*/ 198170 w 361950"/>
                  <a:gd name="connsiteY1" fmla="*/ 11714 h 634732"/>
                  <a:gd name="connsiteX2" fmla="*/ 361950 w 361950"/>
                  <a:gd name="connsiteY2" fmla="*/ 319747 h 634732"/>
                  <a:gd name="connsiteX3" fmla="*/ 198170 w 361950"/>
                  <a:gd name="connsiteY3" fmla="*/ 627780 h 634732"/>
                  <a:gd name="connsiteX4" fmla="*/ 185362 w 361950"/>
                  <a:gd name="connsiteY4" fmla="*/ 634732 h 634732"/>
                  <a:gd name="connsiteX5" fmla="*/ 163780 w 361950"/>
                  <a:gd name="connsiteY5" fmla="*/ 623018 h 634732"/>
                  <a:gd name="connsiteX6" fmla="*/ 0 w 361950"/>
                  <a:gd name="connsiteY6" fmla="*/ 314985 h 634732"/>
                  <a:gd name="connsiteX7" fmla="*/ 163780 w 361950"/>
                  <a:gd name="connsiteY7" fmla="*/ 6952 h 634732"/>
                  <a:gd name="connsiteX8" fmla="*/ 176588 w 361950"/>
                  <a:gd name="connsiteY8" fmla="*/ 0 h 63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950" h="634732">
                    <a:moveTo>
                      <a:pt x="176588" y="0"/>
                    </a:moveTo>
                    <a:lnTo>
                      <a:pt x="198170" y="11714"/>
                    </a:lnTo>
                    <a:cubicBezTo>
                      <a:pt x="296983" y="78471"/>
                      <a:pt x="361950" y="191522"/>
                      <a:pt x="361950" y="319747"/>
                    </a:cubicBezTo>
                    <a:cubicBezTo>
                      <a:pt x="361950" y="447972"/>
                      <a:pt x="296983" y="561023"/>
                      <a:pt x="198170" y="627780"/>
                    </a:cubicBezTo>
                    <a:lnTo>
                      <a:pt x="185362" y="634732"/>
                    </a:lnTo>
                    <a:lnTo>
                      <a:pt x="163780" y="623018"/>
                    </a:lnTo>
                    <a:cubicBezTo>
                      <a:pt x="64967" y="556261"/>
                      <a:pt x="0" y="443210"/>
                      <a:pt x="0" y="314985"/>
                    </a:cubicBezTo>
                    <a:cubicBezTo>
                      <a:pt x="0" y="186760"/>
                      <a:pt x="64967" y="73709"/>
                      <a:pt x="163780" y="6952"/>
                    </a:cubicBezTo>
                    <a:lnTo>
                      <a:pt x="176588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7072689" y="2824163"/>
                <a:ext cx="566362" cy="742950"/>
              </a:xfrm>
              <a:custGeom>
                <a:avLst/>
                <a:gdLst>
                  <a:gd name="connsiteX0" fmla="*/ 194887 w 566362"/>
                  <a:gd name="connsiteY0" fmla="*/ 0 h 742950"/>
                  <a:gd name="connsiteX1" fmla="*/ 566362 w 566362"/>
                  <a:gd name="connsiteY1" fmla="*/ 371475 h 742950"/>
                  <a:gd name="connsiteX2" fmla="*/ 194887 w 566362"/>
                  <a:gd name="connsiteY2" fmla="*/ 742950 h 742950"/>
                  <a:gd name="connsiteX3" fmla="*/ 50292 w 566362"/>
                  <a:gd name="connsiteY3" fmla="*/ 713758 h 742950"/>
                  <a:gd name="connsiteX4" fmla="*/ 8774 w 566362"/>
                  <a:gd name="connsiteY4" fmla="*/ 691222 h 742950"/>
                  <a:gd name="connsiteX5" fmla="*/ 21582 w 566362"/>
                  <a:gd name="connsiteY5" fmla="*/ 684270 h 742950"/>
                  <a:gd name="connsiteX6" fmla="*/ 185362 w 566362"/>
                  <a:gd name="connsiteY6" fmla="*/ 376237 h 742950"/>
                  <a:gd name="connsiteX7" fmla="*/ 21582 w 566362"/>
                  <a:gd name="connsiteY7" fmla="*/ 68204 h 742950"/>
                  <a:gd name="connsiteX8" fmla="*/ 0 w 566362"/>
                  <a:gd name="connsiteY8" fmla="*/ 56490 h 742950"/>
                  <a:gd name="connsiteX9" fmla="*/ 50292 w 566362"/>
                  <a:gd name="connsiteY9" fmla="*/ 29192 h 742950"/>
                  <a:gd name="connsiteX10" fmla="*/ 194887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194887" y="0"/>
                    </a:moveTo>
                    <a:cubicBezTo>
                      <a:pt x="400047" y="0"/>
                      <a:pt x="566362" y="166315"/>
                      <a:pt x="566362" y="371475"/>
                    </a:cubicBezTo>
                    <a:cubicBezTo>
                      <a:pt x="566362" y="576635"/>
                      <a:pt x="400047" y="742950"/>
                      <a:pt x="194887" y="742950"/>
                    </a:cubicBezTo>
                    <a:cubicBezTo>
                      <a:pt x="143597" y="742950"/>
                      <a:pt x="94735" y="732555"/>
                      <a:pt x="50292" y="713758"/>
                    </a:cubicBezTo>
                    <a:lnTo>
                      <a:pt x="8774" y="691222"/>
                    </a:lnTo>
                    <a:lnTo>
                      <a:pt x="21582" y="684270"/>
                    </a:lnTo>
                    <a:cubicBezTo>
                      <a:pt x="120395" y="617513"/>
                      <a:pt x="185362" y="504462"/>
                      <a:pt x="185362" y="376237"/>
                    </a:cubicBezTo>
                    <a:cubicBezTo>
                      <a:pt x="185362" y="248012"/>
                      <a:pt x="120395" y="134961"/>
                      <a:pt x="21582" y="68204"/>
                    </a:cubicBezTo>
                    <a:lnTo>
                      <a:pt x="0" y="56490"/>
                    </a:lnTo>
                    <a:lnTo>
                      <a:pt x="50292" y="29192"/>
                    </a:lnTo>
                    <a:cubicBezTo>
                      <a:pt x="94735" y="10395"/>
                      <a:pt x="143597" y="0"/>
                      <a:pt x="194887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6515101" y="2828925"/>
                <a:ext cx="566362" cy="742950"/>
              </a:xfrm>
              <a:custGeom>
                <a:avLst/>
                <a:gdLst>
                  <a:gd name="connsiteX0" fmla="*/ 371475 w 566362"/>
                  <a:gd name="connsiteY0" fmla="*/ 0 h 742950"/>
                  <a:gd name="connsiteX1" fmla="*/ 516070 w 566362"/>
                  <a:gd name="connsiteY1" fmla="*/ 29192 h 742950"/>
                  <a:gd name="connsiteX2" fmla="*/ 557588 w 566362"/>
                  <a:gd name="connsiteY2" fmla="*/ 51728 h 742950"/>
                  <a:gd name="connsiteX3" fmla="*/ 544780 w 566362"/>
                  <a:gd name="connsiteY3" fmla="*/ 58680 h 742950"/>
                  <a:gd name="connsiteX4" fmla="*/ 381000 w 566362"/>
                  <a:gd name="connsiteY4" fmla="*/ 366713 h 742950"/>
                  <a:gd name="connsiteX5" fmla="*/ 544780 w 566362"/>
                  <a:gd name="connsiteY5" fmla="*/ 674746 h 742950"/>
                  <a:gd name="connsiteX6" fmla="*/ 566362 w 566362"/>
                  <a:gd name="connsiteY6" fmla="*/ 686460 h 742950"/>
                  <a:gd name="connsiteX7" fmla="*/ 516070 w 566362"/>
                  <a:gd name="connsiteY7" fmla="*/ 713758 h 742950"/>
                  <a:gd name="connsiteX8" fmla="*/ 371475 w 566362"/>
                  <a:gd name="connsiteY8" fmla="*/ 742950 h 742950"/>
                  <a:gd name="connsiteX9" fmla="*/ 0 w 566362"/>
                  <a:gd name="connsiteY9" fmla="*/ 371475 h 742950"/>
                  <a:gd name="connsiteX10" fmla="*/ 371475 w 566362"/>
                  <a:gd name="connsiteY10" fmla="*/ 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6362" h="742950">
                    <a:moveTo>
                      <a:pt x="371475" y="0"/>
                    </a:moveTo>
                    <a:cubicBezTo>
                      <a:pt x="422765" y="0"/>
                      <a:pt x="471627" y="10395"/>
                      <a:pt x="516070" y="29192"/>
                    </a:cubicBezTo>
                    <a:lnTo>
                      <a:pt x="557588" y="51728"/>
                    </a:lnTo>
                    <a:lnTo>
                      <a:pt x="544780" y="58680"/>
                    </a:lnTo>
                    <a:cubicBezTo>
                      <a:pt x="445967" y="125437"/>
                      <a:pt x="381000" y="238488"/>
                      <a:pt x="381000" y="366713"/>
                    </a:cubicBezTo>
                    <a:cubicBezTo>
                      <a:pt x="381000" y="494938"/>
                      <a:pt x="445967" y="607989"/>
                      <a:pt x="544780" y="674746"/>
                    </a:cubicBezTo>
                    <a:lnTo>
                      <a:pt x="566362" y="686460"/>
                    </a:lnTo>
                    <a:lnTo>
                      <a:pt x="516070" y="713758"/>
                    </a:lnTo>
                    <a:cubicBezTo>
                      <a:pt x="471627" y="732555"/>
                      <a:pt x="422765" y="742950"/>
                      <a:pt x="371475" y="742950"/>
                    </a:cubicBezTo>
                    <a:cubicBezTo>
                      <a:pt x="166315" y="742950"/>
                      <a:pt x="0" y="576635"/>
                      <a:pt x="0" y="371475"/>
                    </a:cubicBezTo>
                    <a:cubicBezTo>
                      <a:pt x="0" y="166315"/>
                      <a:pt x="166315" y="0"/>
                      <a:pt x="371475" y="0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457200"/>
                <a:endParaRPr lang="en-US" sz="1800" kern="1200" dirty="0">
                  <a:solidFill>
                    <a:prstClr val="white"/>
                  </a:solidFill>
                  <a:latin typeface="Arial Unicode MS" panose="020B0604020202020204" pitchFamily="34" charset="-128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5131557" y="4678805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Weeknd</a:t>
              </a:r>
              <a:r>
                <a:rPr lang="en-US" dirty="0" smtClean="0"/>
                <a:t> Lyrics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26404" y="4678805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Bing Lexicon</a:t>
              </a:r>
              <a:endParaRPr lang="en-US" dirty="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627797" y="4067033"/>
            <a:ext cx="77246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27546" y="1708246"/>
            <a:ext cx="2204450" cy="2049508"/>
            <a:chOff x="327546" y="1708246"/>
            <a:chExt cx="2204450" cy="20495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009" y="2290904"/>
              <a:ext cx="1533525" cy="14668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7546" y="1708246"/>
              <a:ext cx="22044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AFINN- Dutch researcher</a:t>
              </a:r>
            </a:p>
            <a:p>
              <a:pPr algn="ctr"/>
              <a:r>
                <a:rPr lang="en-US" dirty="0" smtClean="0"/>
                <a:t>Words scored -5 to 5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50835" y="1713009"/>
            <a:ext cx="2284600" cy="2039983"/>
            <a:chOff x="2637160" y="1708246"/>
            <a:chExt cx="2284600" cy="203998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348" y="2290904"/>
              <a:ext cx="1800225" cy="1457325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37160" y="1708246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Bing- </a:t>
              </a:r>
              <a:r>
                <a:rPr lang="en-US" dirty="0" err="1" smtClean="0"/>
                <a:t>UofI</a:t>
              </a:r>
              <a:r>
                <a:rPr lang="en-US" dirty="0" smtClean="0"/>
                <a:t>-Chi Researcher</a:t>
              </a:r>
            </a:p>
            <a:p>
              <a:pPr algn="ctr"/>
              <a:r>
                <a:rPr lang="en-US" dirty="0" smtClean="0"/>
                <a:t>Words scored </a:t>
              </a:r>
              <a:r>
                <a:rPr lang="en-US" dirty="0" err="1" smtClean="0"/>
                <a:t>Pos</a:t>
              </a:r>
              <a:r>
                <a:rPr lang="en-US" dirty="0" smtClean="0"/>
                <a:t>/</a:t>
              </a:r>
              <a:r>
                <a:rPr lang="en-US" dirty="0" err="1" smtClean="0"/>
                <a:t>Neg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54273" y="1713009"/>
            <a:ext cx="3478837" cy="2039983"/>
            <a:chOff x="5454273" y="1708246"/>
            <a:chExt cx="3478837" cy="203998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441" y="2290904"/>
              <a:ext cx="1714500" cy="145732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454273" y="1708246"/>
              <a:ext cx="3478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NRC – </a:t>
              </a:r>
              <a:r>
                <a:rPr lang="en-US" dirty="0" err="1" smtClean="0"/>
                <a:t>mTurk</a:t>
              </a:r>
              <a:endParaRPr lang="en-US" dirty="0" smtClean="0"/>
            </a:p>
            <a:p>
              <a:pPr algn="ctr"/>
              <a:r>
                <a:rPr lang="en-US" dirty="0" smtClean="0"/>
                <a:t>Words classified into 8 primary &amp; </a:t>
              </a:r>
              <a:r>
                <a:rPr lang="en-US" dirty="0" err="1" smtClean="0"/>
                <a:t>pos</a:t>
              </a:r>
              <a:r>
                <a:rPr lang="en-US" dirty="0" smtClean="0"/>
                <a:t>/</a:t>
              </a:r>
              <a:r>
                <a:rPr lang="en-US" dirty="0" err="1" smtClean="0"/>
                <a:t>neg</a:t>
              </a:r>
              <a:endParaRPr lang="en-US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2688609" y="1955078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475027" y="1955078"/>
            <a:ext cx="0" cy="155584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6_TidyText_Sentiment.R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29390" y="6577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65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6" y="1254100"/>
            <a:ext cx="4343400" cy="4404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296" y="1254100"/>
            <a:ext cx="4610100" cy="367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15" y="5895833"/>
            <a:ext cx="899477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You could remove </a:t>
            </a:r>
            <a:r>
              <a:rPr lang="en-US" sz="1800" dirty="0" err="1" smtClean="0">
                <a:solidFill>
                  <a:schemeClr val="bg1"/>
                </a:solidFill>
              </a:rPr>
              <a:t>Pos</a:t>
            </a:r>
            <a:r>
              <a:rPr lang="en-US" sz="1800" dirty="0" smtClean="0">
                <a:solidFill>
                  <a:schemeClr val="bg1"/>
                </a:solidFill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</a:rPr>
              <a:t>Neg</a:t>
            </a:r>
            <a:r>
              <a:rPr lang="en-US" sz="1800" dirty="0" smtClean="0">
                <a:solidFill>
                  <a:schemeClr val="bg1"/>
                </a:solidFill>
              </a:rPr>
              <a:t> before making the </a:t>
            </a:r>
            <a:r>
              <a:rPr lang="en-US" sz="1800" dirty="0" err="1" smtClean="0">
                <a:solidFill>
                  <a:schemeClr val="bg1"/>
                </a:solidFill>
              </a:rPr>
              <a:t>radarchart</a:t>
            </a:r>
            <a:r>
              <a:rPr lang="en-US" sz="1800" dirty="0" smtClean="0">
                <a:solidFill>
                  <a:schemeClr val="bg1"/>
                </a:solidFill>
              </a:rPr>
              <a:t> to more closely fit the wheel.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Remember </a:t>
            </a:r>
            <a:r>
              <a:rPr lang="en-US" sz="2000" b="1" dirty="0" err="1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Plutchik’s</a:t>
            </a:r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 Wheel of emotion?  Let’s mimic it!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443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3705B"/>
                </a:solidFill>
              </a:rPr>
              <a:t>6_TidyText_Sentiment.R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897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strike="sngStrike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04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Mining?</a:t>
            </a:r>
            <a:endParaRPr lang="en-US" dirty="0"/>
          </a:p>
        </p:txBody>
      </p:sp>
      <p:pic>
        <p:nvPicPr>
          <p:cNvPr id="3" name="Picture 2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862243" y="1965224"/>
            <a:ext cx="5120640" cy="366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" y="222504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pPr marL="568325" lvl="1" indent="-111125" defTabSz="457200">
              <a:buFont typeface="Arial"/>
              <a:buChar char="•"/>
            </a:pPr>
            <a:endParaRPr lang="en-US" sz="1800" kern="12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endParaRPr lang="en-US" sz="1800" kern="12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2243" y="1600200"/>
            <a:ext cx="5120640" cy="3657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 smtClean="0">
                <a:latin typeface="Arial Unicode MS" panose="020B0604020202020204" pitchFamily="34" charset="-128"/>
              </a:rPr>
              <a:t>Before Text Mining…</a:t>
            </a:r>
            <a:endParaRPr lang="en-US" sz="2400" b="1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02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Example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LDA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185065"/>
            <a:ext cx="387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Probability is assigned to each document for the specific observed topics.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A document can have varying probabilities of topics simultaneously.</a:t>
            </a:r>
            <a:endParaRPr lang="en-US" sz="1600" dirty="0"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venir Light"/>
                <a:cs typeface="Avenir Light"/>
              </a:rPr>
              <a:t>Each document is made up of mini topics.</a:t>
            </a:r>
            <a:endParaRPr lang="en-US" sz="1600" b="1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361" y="4733925"/>
            <a:ext cx="3943350" cy="11031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Technical Explanations: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http://en.wikipedia.org/wiki/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Latent_Dirichlet_allocation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http://cs.brown.edu/courses/csci2950-p/spring2010/lectures/2010-03-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03_santhanam.pdf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*</a:t>
            </a:r>
            <a:r>
              <a:rPr lang="en-US" sz="1100" b="1" dirty="0" smtClean="0">
                <a:solidFill>
                  <a:schemeClr val="tx1"/>
                </a:solidFill>
                <a:latin typeface="Avenir Light"/>
                <a:cs typeface="Avenir Light"/>
              </a:rPr>
              <a:t>Full disclosure I am not an expert in topic modeling</a:t>
            </a:r>
            <a:endParaRPr lang="en-US" sz="1100" b="1" dirty="0">
              <a:solidFill>
                <a:schemeClr val="tx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0588" y="2381853"/>
            <a:ext cx="4097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like to watch basketball and football on TV.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watched basketball and Shark Tank yesterday.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Open source analytics software is the best.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R is an open source software for analysis.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use R for basketball analytics.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9535" y="3561115"/>
            <a:ext cx="4115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Avenir Light"/>
                <a:cs typeface="Avenir Light"/>
              </a:rPr>
              <a:t>Topic A: </a:t>
            </a:r>
            <a:r>
              <a:rPr lang="en-US" sz="1400" dirty="0" smtClean="0">
                <a:latin typeface="Avenir Light"/>
                <a:cs typeface="Avenir Light"/>
              </a:rPr>
              <a:t>30% basketball, 20% football, 15% watched, 10% TV…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watching sports</a:t>
            </a:r>
          </a:p>
          <a:p>
            <a:r>
              <a:rPr lang="en-US" sz="1400" u="sng" dirty="0" smtClean="0">
                <a:latin typeface="Avenir Light"/>
                <a:cs typeface="Avenir Light"/>
              </a:rPr>
              <a:t>Topic B</a:t>
            </a:r>
            <a:r>
              <a:rPr lang="en-US" sz="1400" dirty="0" smtClean="0">
                <a:latin typeface="Avenir Light"/>
                <a:cs typeface="Avenir Light"/>
              </a:rPr>
              <a:t>: 40% software, 10% open, 10% source…10% analytics 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open source analytics software </a:t>
            </a:r>
          </a:p>
          <a:p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588" y="2046825"/>
            <a:ext cx="92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Corpus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0588" y="3284116"/>
            <a:ext cx="13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LDA Topics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588" y="4861550"/>
            <a:ext cx="411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Documents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60% Topic B, 40% Topic A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557067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956" y="1173708"/>
            <a:ext cx="608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library(</a:t>
            </a:r>
            <a:r>
              <a:rPr lang="en-US" dirty="0" err="1" smtClean="0"/>
              <a:t>topicmodels</a:t>
            </a:r>
            <a:r>
              <a:rPr lang="en-US" dirty="0" smtClean="0"/>
              <a:t>) is not actively maintained. So, library(</a:t>
            </a:r>
            <a:r>
              <a:rPr lang="en-US" dirty="0" err="1" smtClean="0"/>
              <a:t>lda</a:t>
            </a:r>
            <a:r>
              <a:rPr lang="en-US" dirty="0" smtClean="0"/>
              <a:t>) is used here.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307" y="805219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LDA Topic Modeling</a:t>
            </a:r>
            <a:endParaRPr lang="en-US" sz="2000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293426" y="1801154"/>
            <a:ext cx="2470548" cy="3077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txtLex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&lt;-lexicalize(txt)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70494" y="1815152"/>
            <a:ext cx="6450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raw text, and creates a corpus of n “articles”, and complete word lexicon.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3426" y="2309041"/>
            <a:ext cx="5848065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txtWordCount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word.counts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txtLex$documents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txtLex$vocab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txtDocLength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document.lengths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txtLex$documents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55140" y="2320120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Word counts for each article</a:t>
            </a:r>
          </a:p>
          <a:p>
            <a:r>
              <a:rPr lang="en-US" dirty="0" smtClean="0"/>
              <a:t>Number of words in each article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426" y="3398293"/>
            <a:ext cx="7340471" cy="161582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# LDA Topic Modeling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k &lt;- 5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num.iter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&lt;- 25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alpha &lt;- 0.02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eta &lt;- 0.02</a:t>
            </a:r>
          </a:p>
          <a:p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(1234)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fit &lt;-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lda.collapsed.gibbs.sampler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(documents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txtLex$documents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K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k,vocab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txtLex$vocab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num.iterations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num.iter,alpha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alpha, 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eta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eta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initial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NULL, </a:t>
            </a:r>
            <a:r>
              <a:rPr lang="en-US" sz="1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burnin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0,compute.log.likelihood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 TRUE)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37983" y="3862316"/>
            <a:ext cx="1109599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22443" y="4560627"/>
            <a:ext cx="920445" cy="307777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Fit</a:t>
            </a:r>
            <a:endParaRPr lang="en-US" dirty="0"/>
          </a:p>
        </p:txBody>
      </p:sp>
      <p:sp>
        <p:nvSpPr>
          <p:cNvPr id="20" name="Isosceles Triangle 19"/>
          <p:cNvSpPr/>
          <p:nvPr/>
        </p:nvSpPr>
        <p:spPr>
          <a:xfrm rot="5400000">
            <a:off x="1269240" y="3889613"/>
            <a:ext cx="852986" cy="279779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5400000">
            <a:off x="7221940" y="4601573"/>
            <a:ext cx="852986" cy="279779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956" y="1895600"/>
            <a:ext cx="6301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of the cool things about </a:t>
            </a:r>
            <a:r>
              <a:rPr lang="en-US" dirty="0" err="1" smtClean="0"/>
              <a:t>lda</a:t>
            </a:r>
            <a:r>
              <a:rPr lang="en-US" dirty="0" smtClean="0"/>
              <a:t> is that you can find the prototypical document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307" y="1527111"/>
            <a:ext cx="2664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LDA Topic Modeling</a:t>
            </a:r>
            <a:endParaRPr lang="en-US" sz="20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368489" y="2497210"/>
            <a:ext cx="4572000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Prototypical Document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top.topic.documents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(fit$document_sums,1)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8489" y="3164841"/>
            <a:ext cx="1973617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21 23  2 24 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7545" y="3792638"/>
            <a:ext cx="5362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K= 5, the 21 article best represents the first topic and so on.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4842" y="4229366"/>
            <a:ext cx="8632491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text$webTitle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[21]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"A little shared knowledge goes a long way in helping to scale social enterprise"</a:t>
            </a:r>
          </a:p>
        </p:txBody>
      </p:sp>
    </p:spTree>
    <p:extLst>
      <p:ext uri="{BB962C8B-B14F-4D97-AF65-F5344CB8AC3E}">
        <p14:creationId xmlns:p14="http://schemas.microsoft.com/office/powerpoint/2010/main" val="235850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560" y="901472"/>
            <a:ext cx="6401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Better yet, let’s explore in a dynamic </a:t>
            </a:r>
            <a:r>
              <a:rPr lang="en-US" sz="2000" b="1" u="sng" dirty="0" err="1" smtClean="0"/>
              <a:t>gui</a:t>
            </a:r>
            <a:r>
              <a:rPr lang="en-US" sz="2000" b="1" u="sng" dirty="0" smtClean="0"/>
              <a:t> w/ </a:t>
            </a:r>
            <a:r>
              <a:rPr lang="en-US" sz="2000" b="1" u="sng" dirty="0" err="1" smtClean="0"/>
              <a:t>ldaVis</a:t>
            </a:r>
            <a:endParaRPr lang="en-US" sz="20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395785" y="1331734"/>
            <a:ext cx="6216766" cy="2123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LDAvis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theta &lt;- 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pbapply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fit$document_sums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alpha, 2, function(x) x/sum(x)))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phi &lt;- 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pbapply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(t(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fit$topics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+ eta, 2, function(x) x/sum(x)))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ldaJSON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createJSON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(phi = phi,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theta = theta,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doc.length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txtDocLength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vocab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txtLex$vocab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term.frequency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as.vector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txtWordCount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serVis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ldaJSON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440" y="3809291"/>
            <a:ext cx="4389816" cy="2732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61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021" y="864215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TREEMAP: multi dimensional representation of the corpus attributes.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2073" y="1554000"/>
            <a:ext cx="3304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Each article is a small square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area of the square is related to the number of terms </a:t>
            </a:r>
            <a:r>
              <a:rPr lang="en-US" sz="1600" u="sng" dirty="0" smtClean="0">
                <a:latin typeface="Avenir Light"/>
                <a:cs typeface="Avenir Light"/>
              </a:rPr>
              <a:t>document length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>
                <a:latin typeface="Avenir Light"/>
                <a:cs typeface="Avenir Light"/>
              </a:rPr>
              <a:t>Color will represent quick, simple </a:t>
            </a:r>
            <a:r>
              <a:rPr lang="en-US" sz="1600" u="sng" dirty="0">
                <a:latin typeface="Avenir Light"/>
                <a:cs typeface="Avenir Light"/>
              </a:rPr>
              <a:t>polarity</a:t>
            </a:r>
            <a:r>
              <a:rPr lang="en-US" sz="1600" dirty="0">
                <a:latin typeface="Avenir Light"/>
                <a:cs typeface="Avenir Light"/>
              </a:rPr>
              <a:t> from </a:t>
            </a:r>
            <a:r>
              <a:rPr lang="en-US" sz="1600" dirty="0" err="1" smtClean="0">
                <a:latin typeface="Avenir Light"/>
                <a:cs typeface="Avenir Light"/>
              </a:rPr>
              <a:t>qdap</a:t>
            </a:r>
            <a:endParaRPr lang="en-US" sz="1600" u="sng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larger grouping is based on </a:t>
            </a:r>
            <a:r>
              <a:rPr lang="en-US" sz="1600" u="sng" dirty="0" smtClean="0">
                <a:latin typeface="Avenir Light"/>
                <a:cs typeface="Avenir Light"/>
              </a:rPr>
              <a:t>LDA topic assignment</a:t>
            </a:r>
            <a:endParaRPr lang="en-US" sz="1600" u="sng" dirty="0"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2073" y="4450001"/>
            <a:ext cx="3304485" cy="1477328"/>
          </a:xfrm>
          <a:prstGeom prst="rect">
            <a:avLst/>
          </a:prstGeom>
          <a:solidFill>
            <a:srgbClr val="2776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End result is understanding broad topics, their sentiment and amount of the corpus documents devoted to the identified topic.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1321160"/>
            <a:ext cx="4703430" cy="43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1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13705B"/>
                </a:solidFill>
                <a:latin typeface="Avenir Heavy"/>
                <a:cs typeface="Avenir Heavy"/>
              </a:rPr>
              <a:t>7_TopicModeling_Sentiment.R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72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en-US" dirty="0" smtClean="0">
                <a:solidFill>
                  <a:srgbClr val="4F81BD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Intro to TM w/R Deep Dive</a:t>
            </a:r>
            <a:endParaRPr lang="en-US" dirty="0">
              <a:solidFill>
                <a:srgbClr val="4F81BD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6240" y="5318760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chemeClr val="accent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and uses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0" y="1755811"/>
            <a:ext cx="8382000" cy="2819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6760" y="1885351"/>
            <a:ext cx="7955280" cy="256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 Unicode MS" panose="020B060402020202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680" y="2045371"/>
            <a:ext cx="68647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Text Mining?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Manipulation &amp; Cleaning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Frequency Counts,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Dendrograms</a:t>
            </a: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&amp; </a:t>
            </a:r>
            <a:r>
              <a:rPr lang="en-US" sz="2400" strike="sngStrike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Wordclouds</a:t>
            </a:r>
            <a:endParaRPr lang="en-US" sz="2400" strike="sngStrike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Sentiment Analysis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strike="sngStrik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Topic Modeling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/Named Entity Recognition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73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702492" y="2068398"/>
            <a:ext cx="4003499" cy="3408908"/>
            <a:chOff x="4819791" y="1602923"/>
            <a:chExt cx="3886200" cy="3200400"/>
          </a:xfrm>
          <a:effectLst/>
        </p:grpSpPr>
        <p:sp>
          <p:nvSpPr>
            <p:cNvPr id="39" name="Rectangle 38"/>
            <p:cNvSpPr/>
            <p:nvPr/>
          </p:nvSpPr>
          <p:spPr>
            <a:xfrm>
              <a:off x="4819791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Bag of Words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9791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Remember this? 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1504346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1919" y="1548279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Lebron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James hit a tough shot.”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05591" y="2658744"/>
            <a:ext cx="2514600" cy="2514600"/>
            <a:chOff x="5663021" y="1558838"/>
            <a:chExt cx="2921000" cy="2921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021" y="1558838"/>
              <a:ext cx="2921000" cy="2921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129474">
              <a:off x="6216661" y="2564608"/>
              <a:ext cx="105431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09511"/>
                  </a:solidFill>
                  <a:latin typeface="Avenir Light"/>
                  <a:cs typeface="Avenir Light"/>
                </a:rPr>
                <a:t>Lebron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4404405">
              <a:off x="7169875" y="2776022"/>
              <a:ext cx="974677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James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6891" y="3434225"/>
              <a:ext cx="925073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tough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938315">
              <a:off x="6800162" y="3085999"/>
              <a:ext cx="51723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hit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5933" y="2763962"/>
              <a:ext cx="381970" cy="42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09511"/>
                  </a:solidFill>
                  <a:latin typeface="Avenir Light"/>
                  <a:cs typeface="Avenir Light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236002">
              <a:off x="6359916" y="3680006"/>
              <a:ext cx="726382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shot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8255" y="2068397"/>
            <a:ext cx="4097214" cy="3408909"/>
            <a:chOff x="437526" y="1602923"/>
            <a:chExt cx="3886200" cy="3200400"/>
          </a:xfrm>
        </p:grpSpPr>
        <p:sp>
          <p:nvSpPr>
            <p:cNvPr id="40" name="Rectangle 39"/>
            <p:cNvSpPr/>
            <p:nvPr/>
          </p:nvSpPr>
          <p:spPr>
            <a:xfrm>
              <a:off x="437526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Semantic Using Syntactic Parsing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26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pic>
        <p:nvPicPr>
          <p:cNvPr id="61" name="Picture 60" descr="Macintosh HD:Users:ted:Desktop:manning pub:chap3 Initial Text Mining Methods:syntactic parsing:chap3 syntatic parsin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" y="2279593"/>
            <a:ext cx="4792345" cy="35921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2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4615" y="5895832"/>
            <a:ext cx="9069385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R’s </a:t>
            </a:r>
            <a:r>
              <a:rPr lang="en-US" sz="1600" dirty="0" err="1" smtClean="0">
                <a:solidFill>
                  <a:schemeClr val="bg1"/>
                </a:solidFill>
              </a:rPr>
              <a:t>OpenNLP</a:t>
            </a:r>
            <a:r>
              <a:rPr lang="en-US" sz="1600" dirty="0" smtClean="0">
                <a:solidFill>
                  <a:schemeClr val="bg1"/>
                </a:solidFill>
              </a:rPr>
              <a:t> package wraps the Apache </a:t>
            </a:r>
            <a:r>
              <a:rPr lang="en-US" sz="1600" dirty="0" err="1" smtClean="0">
                <a:solidFill>
                  <a:schemeClr val="bg1"/>
                </a:solidFill>
              </a:rPr>
              <a:t>OpenNLP</a:t>
            </a:r>
            <a:r>
              <a:rPr lang="en-US" sz="1600" dirty="0" smtClean="0">
                <a:solidFill>
                  <a:schemeClr val="bg1"/>
                </a:solidFill>
              </a:rPr>
              <a:t> project.  However, documentation &amp; examples can be hard to come by.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3420" y="2545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Named Entity Recognition using </a:t>
            </a:r>
            <a:r>
              <a:rPr lang="en-US" sz="2000" b="1" dirty="0" err="1" smtClean="0">
                <a:solidFill>
                  <a:srgbClr val="13705B"/>
                </a:solidFill>
                <a:latin typeface="Arial Unicode MS" panose="020B0604020202020204" pitchFamily="34" charset="-128"/>
                <a:cs typeface="Arial Unicode MS" panose="020B0604020202020204" pitchFamily="34" charset="-128"/>
              </a:rPr>
              <a:t>OpenNLP</a:t>
            </a:r>
            <a:endParaRPr lang="en-US" sz="2000" b="1" dirty="0">
              <a:solidFill>
                <a:srgbClr val="13705B"/>
              </a:solidFill>
              <a:latin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1790" y="810126"/>
            <a:ext cx="8085221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557"/>
            <a:ext cx="9144000" cy="41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81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1291607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145" y="1126907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library(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openNLP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)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335" y="1476273"/>
            <a:ext cx="7868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  <a:hlinkClick r:id="rId2"/>
              </a:rPr>
              <a:t>https://rpubs.com/lmullen/nlp-</a:t>
            </a:r>
            <a:r>
              <a:rPr lang="en-US" dirty="0" smtClean="0">
                <a:latin typeface="Avenir Light"/>
                <a:cs typeface="Avenir Light"/>
                <a:hlinkClick r:id="rId2"/>
              </a:rPr>
              <a:t>chapter</a:t>
            </a:r>
            <a:endParaRPr lang="en-US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Uses Annotators to identify the specific item in the corpus.  Then holds all annotations in a plain text document.  Think of auto-tagging words in a document and saving the document terms paired with the tag.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Documentation, examples are hard to come by!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301" y="3773499"/>
            <a:ext cx="49552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Grammatical or POS (Part of Speech)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Sentence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Word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Named Entity Recognition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Persons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Locations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Organizations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145" y="3404167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12" y="3773499"/>
            <a:ext cx="2914650" cy="24098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671763" y="4277221"/>
            <a:ext cx="3428592" cy="100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272120" y="4524871"/>
            <a:ext cx="5350058" cy="109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72120" y="5048746"/>
            <a:ext cx="3614330" cy="756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1263" y="3015912"/>
            <a:ext cx="818147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7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860664" y="1979412"/>
            <a:ext cx="5115954" cy="365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Text Mining?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" y="222504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 defTabSz="457200">
              <a:buFont typeface="Arial"/>
              <a:buChar char="•"/>
            </a:pPr>
            <a:r>
              <a:rPr lang="en-US" sz="1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Extract new insights from text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Let’s you drink from a fire hose of information</a:t>
            </a:r>
          </a:p>
          <a:p>
            <a:pPr marL="111125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Language is hard; many unsolved problems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Unstructured</a:t>
            </a:r>
          </a:p>
          <a:p>
            <a:pPr marL="509588" lvl="1" indent="-52388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Expression is individualistic</a:t>
            </a:r>
          </a:p>
          <a:p>
            <a:pPr marL="568325" lvl="1" indent="-111125" defTabSz="457200">
              <a:buFont typeface="Arial"/>
              <a:buChar char="•"/>
            </a:pPr>
            <a:r>
              <a:rPr lang="en-US" sz="1800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Multi-language/cultural implications</a:t>
            </a:r>
          </a:p>
          <a:p>
            <a:pPr marL="568325" lvl="1" indent="-111125" defTabSz="457200">
              <a:buFont typeface="Arial"/>
              <a:buChar char="•"/>
            </a:pPr>
            <a:endParaRPr lang="en-US" sz="1800" kern="12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111125" indent="-111125" defTabSz="457200">
              <a:buFont typeface="Arial"/>
              <a:buChar char="•"/>
            </a:pPr>
            <a:endParaRPr lang="en-US" sz="1800" kern="1200" dirty="0" smtClean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58321" y="1600200"/>
            <a:ext cx="5120640" cy="3657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 smtClean="0">
                <a:latin typeface="Arial Unicode MS" panose="020B0604020202020204" pitchFamily="34" charset="-128"/>
              </a:rPr>
              <a:t>After Text Mining…</a:t>
            </a:r>
            <a:endParaRPr lang="en-US" sz="2400" b="1" dirty="0"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54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262" y="1501376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 Specified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62" y="1870708"/>
            <a:ext cx="7374255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62" y="4206288"/>
            <a:ext cx="8072736" cy="6048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4262" y="3836956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 Applied to Text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81263" y="3657601"/>
            <a:ext cx="818147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1480" y="5410200"/>
            <a:ext cx="8061960" cy="990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Annotate is used in ggplot2 SO you must either change the above to NLP::annotate(…) or ensure ggplot2 is not loaded in your environment!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99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6163"/>
          <a:stretch/>
        </p:blipFill>
        <p:spPr>
          <a:xfrm>
            <a:off x="251021" y="2229825"/>
            <a:ext cx="7033520" cy="2379021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8080" y="2341699"/>
            <a:ext cx="3404228" cy="14773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The annotated plain text object is large with a complex structure.  This function allows us to extract the tokens by tag kind.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6903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145" y="534828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The function creates a vector of people, locations and orgs that were “recognized”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55" y="1056272"/>
            <a:ext cx="6286500" cy="895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328409"/>
            <a:ext cx="7491662" cy="41412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81263" y="2117558"/>
            <a:ext cx="818147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25077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" y="5318760"/>
            <a:ext cx="7720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635" y="2926080"/>
            <a:ext cx="9013475" cy="1059180"/>
            <a:chOff x="-6635" y="2926080"/>
            <a:chExt cx="9013475" cy="105918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74320" y="2926080"/>
              <a:ext cx="859536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66360" y="3985260"/>
              <a:ext cx="384048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-6635" y="3086100"/>
              <a:ext cx="8993764" cy="738664"/>
              <a:chOff x="-30480" y="3086100"/>
              <a:chExt cx="8993764" cy="7386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30480" y="3086100"/>
                <a:ext cx="1407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9-10:45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Intro to TM w/R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26402" y="3086100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10:45-11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20017" y="3086100"/>
                <a:ext cx="1168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 – 11:45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Gather Text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7363" y="3086100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11:45 – 12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86972" y="3086100"/>
                <a:ext cx="15376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12-12:40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HTML Widgets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&amp; </a:t>
                </a:r>
                <a:r>
                  <a:rPr lang="en-US" dirty="0" err="1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Flexdashboard</a:t>
                </a:r>
                <a:endParaRPr lang="en-US" dirty="0" smtClean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65308" y="3086100"/>
                <a:ext cx="11384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12:40-12:50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Optional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389724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53069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55876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158683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552861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892157" y="3086100"/>
                <a:ext cx="1071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12:50-1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Scheduling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7716206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4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47700" y="886330"/>
            <a:ext cx="8179429" cy="1373585"/>
            <a:chOff x="647700" y="1439517"/>
            <a:chExt cx="8179429" cy="1373585"/>
          </a:xfrm>
        </p:grpSpPr>
        <p:sp>
          <p:nvSpPr>
            <p:cNvPr id="11" name="Rectangle 10"/>
            <p:cNvSpPr/>
            <p:nvPr/>
          </p:nvSpPr>
          <p:spPr>
            <a:xfrm>
              <a:off x="647700" y="1439518"/>
              <a:ext cx="7962900" cy="13735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9929" y="1439517"/>
              <a:ext cx="5053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 read a single “comma separated value” file (.csv):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49929" y="1833922"/>
              <a:ext cx="5376793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text&lt;-read.csv('coffee.csv', header=TRUE)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49929" y="2228326"/>
              <a:ext cx="8077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/>
                <a:t>Part of </a:t>
              </a:r>
              <a:r>
                <a:rPr lang="en-US" sz="1600" i="1" dirty="0" err="1"/>
                <a:t>utils</a:t>
              </a:r>
              <a:r>
                <a:rPr lang="en-US" sz="1600" i="1" dirty="0"/>
                <a:t> package installed with base R.  Used for tabled data with a “delimited” to create a </a:t>
              </a:r>
              <a:r>
                <a:rPr lang="en-US" sz="1600" i="1" dirty="0" err="1"/>
                <a:t>data.table</a:t>
              </a:r>
              <a:r>
                <a:rPr lang="en-US" sz="1600" i="1" dirty="0"/>
                <a:t>.</a:t>
              </a:r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95168"/>
              </p:ext>
            </p:extLst>
          </p:nvPr>
        </p:nvGraphicFramePr>
        <p:xfrm>
          <a:off x="609600" y="3532192"/>
          <a:ext cx="8001000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490">
                  <a:extLst>
                    <a:ext uri="{9D8B030D-6E8A-4147-A177-3AD203B41FA5}">
                      <a16:colId xmlns="" xmlns:a16="http://schemas.microsoft.com/office/drawing/2014/main" val="2270647711"/>
                    </a:ext>
                  </a:extLst>
                </a:gridCol>
                <a:gridCol w="4080510">
                  <a:extLst>
                    <a:ext uri="{9D8B030D-6E8A-4147-A177-3AD203B41FA5}">
                      <a16:colId xmlns="" xmlns:a16="http://schemas.microsoft.com/office/drawing/2014/main" val="242536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Package::Function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88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data.table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::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fread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() 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And Friendly File Finagler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0198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readr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::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read_csv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() 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 A Delimited File (Including Csv &amp;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Tsv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Into A Tibble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9212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ff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::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read.csv.ffdf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() 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“Imports csv files into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frames (memory-efficient storage of large data on disk and fast access functions)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6734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sqldf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::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read.csv.sql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() 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 File Filtered By SQL statement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066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bigmemory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::</a:t>
                      </a:r>
                      <a:r>
                        <a:rPr lang="en-US" dirty="0" err="1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read.big.matrix</a:t>
                      </a:r>
                      <a:r>
                        <a:rPr lang="en-US" dirty="0"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() 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Package for working with “massive matrices” File Interface For A ``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Big.Matrix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'‘ class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2308224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9600" y="3233225"/>
            <a:ext cx="2927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Some of the alternatives include: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47700" y="2791330"/>
            <a:ext cx="7962900" cy="2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9038" y="2251151"/>
            <a:ext cx="2246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Example: 1_Keyword_Scanning.R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 Unicode MS" panose="020B0604020202020204" pitchFamily="34" charset="-128"/>
                <a:ea typeface="+mj-ea"/>
                <a:cs typeface="Arial Unicode MS" panose="020B0604020202020204" pitchFamily="34" charset="-128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Review: read.csv()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5360425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47700" y="805846"/>
            <a:ext cx="7962900" cy="1648598"/>
            <a:chOff x="647700" y="1439517"/>
            <a:chExt cx="7962900" cy="1373585"/>
          </a:xfrm>
        </p:grpSpPr>
        <p:sp>
          <p:nvSpPr>
            <p:cNvPr id="11" name="Rectangle 10"/>
            <p:cNvSpPr/>
            <p:nvPr/>
          </p:nvSpPr>
          <p:spPr>
            <a:xfrm>
              <a:off x="647700" y="1439518"/>
              <a:ext cx="7962900" cy="13735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9929" y="1439517"/>
              <a:ext cx="4531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 with a vector of .csv files OR you can use 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749929" y="1668200"/>
              <a:ext cx="6896440" cy="277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Consolas" panose="020B0609020204030204" pitchFamily="49" charset="0"/>
                </a:rPr>
                <a:t>txtFiles</a:t>
              </a:r>
              <a:r>
                <a:rPr lang="en-US" dirty="0">
                  <a:latin typeface="Consolas" panose="020B0609020204030204" pitchFamily="49" charset="0"/>
                </a:rPr>
                <a:t>&lt;-c('chardonnay.csv','coffee.csv','beer.csv')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99038" y="2482245"/>
            <a:ext cx="2246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Example: 5_Other_Wordclouds.R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929" y="1415445"/>
            <a:ext cx="350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if you have a folder with many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7281" y="1720245"/>
            <a:ext cx="512351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txtFiles</a:t>
            </a:r>
            <a:r>
              <a:rPr lang="en-US" dirty="0">
                <a:latin typeface="Consolas" panose="020B0609020204030204" pitchFamily="49" charset="0"/>
              </a:rPr>
              <a:t>&lt;-</a:t>
            </a:r>
            <a:r>
              <a:rPr lang="en-US" dirty="0" err="1">
                <a:latin typeface="Consolas" panose="020B0609020204030204" pitchFamily="49" charset="0"/>
              </a:rPr>
              <a:t>list.files</a:t>
            </a:r>
            <a:r>
              <a:rPr lang="en-US" dirty="0">
                <a:latin typeface="Consolas" panose="020B0609020204030204" pitchFamily="49" charset="0"/>
              </a:rPr>
              <a:t>(pattern = “*.csv”)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9038" y="3500009"/>
            <a:ext cx="626325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1:length(</a:t>
            </a:r>
            <a:r>
              <a:rPr lang="en-US" dirty="0" err="1">
                <a:latin typeface="Consolas" panose="020B0609020204030204" pitchFamily="49" charset="0"/>
              </a:rPr>
              <a:t>txtFiles</a:t>
            </a:r>
            <a:r>
              <a:rPr lang="en-US" dirty="0">
                <a:latin typeface="Consolas" panose="020B0609020204030204" pitchFamily="49" charset="0"/>
              </a:rPr>
              <a:t>)){</a:t>
            </a:r>
          </a:p>
          <a:p>
            <a:r>
              <a:rPr lang="en-US" dirty="0">
                <a:latin typeface="Consolas" panose="020B0609020204030204" pitchFamily="49" charset="0"/>
              </a:rPr>
              <a:t>  assign(</a:t>
            </a:r>
            <a:r>
              <a:rPr lang="en-US" dirty="0" err="1">
                <a:latin typeface="Consolas" panose="020B0609020204030204" pitchFamily="49" charset="0"/>
              </a:rPr>
              <a:t>txtFiles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], read.csv(</a:t>
            </a:r>
            <a:r>
              <a:rPr lang="en-US" dirty="0" err="1">
                <a:latin typeface="Consolas" panose="020B0609020204030204" pitchFamily="49" charset="0"/>
              </a:rPr>
              <a:t>txtFiles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]))</a:t>
            </a:r>
          </a:p>
          <a:p>
            <a:r>
              <a:rPr lang="en-US" dirty="0">
                <a:latin typeface="Consolas" panose="020B0609020204030204" pitchFamily="49" charset="0"/>
              </a:rPr>
              <a:t>  cat(paste('read completed:',</a:t>
            </a:r>
            <a:r>
              <a:rPr lang="en-US" dirty="0" err="1">
                <a:latin typeface="Consolas" panose="020B0609020204030204" pitchFamily="49" charset="0"/>
              </a:rPr>
              <a:t>txtFiles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],'\n'))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47700" y="2886841"/>
            <a:ext cx="7962900" cy="2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99038" y="3123759"/>
            <a:ext cx="6045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 For loop will read each file individually and add it to the environment.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90550" y="4957012"/>
            <a:ext cx="7962900" cy="24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90550" y="5486400"/>
            <a:ext cx="423705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all&lt;-</a:t>
            </a:r>
            <a:r>
              <a:rPr lang="en-US" dirty="0" err="1">
                <a:latin typeface="Consolas" panose="020B0609020204030204" pitchFamily="49" charset="0"/>
              </a:rPr>
              <a:t>pblapply</a:t>
            </a:r>
            <a:r>
              <a:rPr lang="en-US" dirty="0">
                <a:latin typeface="Consolas" panose="020B0609020204030204" pitchFamily="49" charset="0"/>
              </a:rPr>
              <a:t>(txtFiles,read.csv)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0550" y="5181600"/>
            <a:ext cx="7416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Using </a:t>
            </a:r>
            <a:r>
              <a:rPr lang="en-US" sz="1600" i="1" dirty="0" err="1"/>
              <a:t>lapply</a:t>
            </a:r>
            <a:r>
              <a:rPr lang="en-US" sz="1600" i="1" dirty="0"/>
              <a:t> or </a:t>
            </a:r>
            <a:r>
              <a:rPr lang="en-US" sz="1600" i="1" dirty="0" err="1"/>
              <a:t>pblapply</a:t>
            </a:r>
            <a:r>
              <a:rPr lang="en-US" sz="1600" i="1" dirty="0"/>
              <a:t> (personal preference) will put all individual files into a single list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8149" y="6566125"/>
            <a:ext cx="5020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*You can actually use this code to read other file types if you change read.csv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0549" y="5875354"/>
            <a:ext cx="740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rbindlist</a:t>
            </a:r>
            <a:r>
              <a:rPr lang="en-US" sz="1600" i="1" dirty="0"/>
              <a:t>() from </a:t>
            </a:r>
            <a:r>
              <a:rPr lang="en-US" sz="1600" i="1" dirty="0" err="1"/>
              <a:t>data.table</a:t>
            </a:r>
            <a:r>
              <a:rPr lang="en-US" sz="1600" i="1" dirty="0"/>
              <a:t> is an efficient way to collapse the list of documents if needed.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 Unicode MS" panose="020B0604020202020204" pitchFamily="34" charset="-128"/>
                <a:ea typeface="+mj-ea"/>
                <a:cs typeface="Arial Unicode MS" panose="020B0604020202020204" pitchFamily="34" charset="-128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Review: read.csv() with Multiple Files*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580935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2" y="1264820"/>
            <a:ext cx="6315075" cy="3943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295" y="5702043"/>
            <a:ext cx="4572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# Data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text&lt;-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readLines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('Weeknd.txt')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Plain Text files: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readLines</a:t>
            </a:r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()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3836" y="6348393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Example: </a:t>
            </a:r>
            <a:r>
              <a:rPr lang="en-US" sz="1200" i="1" dirty="0" smtClean="0"/>
              <a:t>6_TidyText_Sentiment.R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220616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Now onto APIs!!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53" y="941867"/>
            <a:ext cx="5936771" cy="2250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5642" y="673771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Mashape.com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51" y="3798736"/>
            <a:ext cx="6192253" cy="2315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5642" y="3505203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ProgrammableWeb.com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1168" y="6288507"/>
            <a:ext cx="5841664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Plus literally millions of others waiting to be found!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23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Getting Text from an API: What is an API?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81263" y="1909011"/>
            <a:ext cx="818147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Image result for what is an a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325324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0841" y="946485"/>
            <a:ext cx="8610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Application Program Interface (API)</a:t>
            </a:r>
          </a:p>
          <a:p>
            <a:r>
              <a:rPr lang="en-US" sz="1800" dirty="0"/>
              <a:t>Clearly defined methods of communication between various software components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553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22"/>
            <a:ext cx="8229600" cy="1143000"/>
          </a:xfrm>
        </p:spPr>
        <p:txBody>
          <a:bodyPr/>
          <a:lstStyle/>
          <a:p>
            <a:r>
              <a:rPr lang="en-US" dirty="0" smtClean="0"/>
              <a:t>Text Mining Workflow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05400" y="1264920"/>
            <a:ext cx="4197107" cy="5254400"/>
            <a:chOff x="4800600" y="1234440"/>
            <a:chExt cx="4197107" cy="5254400"/>
          </a:xfrm>
        </p:grpSpPr>
        <p:sp>
          <p:nvSpPr>
            <p:cNvPr id="3" name="Rectangle 2"/>
            <p:cNvSpPr/>
            <p:nvPr/>
          </p:nvSpPr>
          <p:spPr>
            <a:xfrm>
              <a:off x="4800600" y="1234440"/>
              <a:ext cx="3794760" cy="5196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 Unicode MS" panose="020B0604020202020204" pitchFamily="34" charset="-128"/>
              </a:endParaRPr>
            </a:p>
          </p:txBody>
        </p:sp>
        <p:pic>
          <p:nvPicPr>
            <p:cNvPr id="7" name="Picture 6" descr="Chapt1 Text Mining Workflow v3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8"/>
            <a:stretch/>
          </p:blipFill>
          <p:spPr>
            <a:xfrm>
              <a:off x="4885934" y="1253080"/>
              <a:ext cx="4111773" cy="523576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13790" y="2337849"/>
            <a:ext cx="4563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Definition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Identify Text Sources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 Organization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Extraction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Analytics</a:t>
            </a:r>
          </a:p>
          <a:p>
            <a:pPr marL="342900" indent="-342900" defTabSz="457200">
              <a:buFontTx/>
              <a:buAutoNum type="arabicPeriod"/>
            </a:pPr>
            <a:r>
              <a:rPr lang="en-US" sz="2800" b="1" kern="12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Reach Insight or Recommendation</a:t>
            </a:r>
            <a:endParaRPr lang="en-US" sz="2800" b="1" kern="12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132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APIs are behind many of the sites you use today.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34" y="1084249"/>
            <a:ext cx="4533835" cy="2329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9650" b="54368"/>
          <a:stretch/>
        </p:blipFill>
        <p:spPr>
          <a:xfrm>
            <a:off x="3391468" y="3571656"/>
            <a:ext cx="3091218" cy="2228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67" y="3571656"/>
            <a:ext cx="2245929" cy="2233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Image result for google maps logo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42534"/>
            <a:ext cx="706603" cy="7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3922" y="2199642"/>
            <a:ext cx="2770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Maps API Services include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Geocoding (get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from name &amp;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map “tiles”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Geographic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0" y="5794912"/>
            <a:ext cx="7663219" cy="619748"/>
            <a:chOff x="4902982" y="1240174"/>
            <a:chExt cx="7663219" cy="619748"/>
          </a:xfrm>
        </p:grpSpPr>
        <p:sp>
          <p:nvSpPr>
            <p:cNvPr id="15" name="Rectangle 14"/>
            <p:cNvSpPr/>
            <p:nvPr/>
          </p:nvSpPr>
          <p:spPr>
            <a:xfrm>
              <a:off x="4902982" y="1606006"/>
              <a:ext cx="539086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maps.googleapis.com/maps/</a:t>
              </a:r>
              <a:r>
                <a:rPr lang="en-US" sz="1050" dirty="0" err="1"/>
                <a:t>api</a:t>
              </a:r>
              <a:r>
                <a:rPr lang="en-US" sz="1050" dirty="0"/>
                <a:t>/geocode/</a:t>
              </a:r>
              <a:r>
                <a:rPr lang="en-US" sz="1050" dirty="0" err="1"/>
                <a:t>json?address</a:t>
              </a:r>
              <a:r>
                <a:rPr lang="en-US" sz="1050" dirty="0"/>
                <a:t>=</a:t>
              </a:r>
              <a:r>
                <a:rPr lang="en-US" sz="1050" dirty="0" err="1"/>
                <a:t>cleveland&amp;sensor</a:t>
              </a:r>
              <a:r>
                <a:rPr lang="en-US" sz="1050" dirty="0"/>
                <a:t>=false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02982" y="1240174"/>
              <a:ext cx="482443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www.google.com/maps/place/Cleveland,+OH/@41.4951143,-81.8462865,11z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02982" y="1416266"/>
              <a:ext cx="766321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/>
                <a:t>maps.googleapis.com/maps/</a:t>
              </a:r>
              <a:r>
                <a:rPr lang="en-US" sz="1050" dirty="0" err="1"/>
                <a:t>api</a:t>
              </a:r>
              <a:r>
                <a:rPr lang="en-US" sz="1050" dirty="0"/>
                <a:t>/</a:t>
              </a:r>
              <a:r>
                <a:rPr lang="en-US" sz="1050" dirty="0" err="1"/>
                <a:t>staticmap?center</a:t>
              </a:r>
              <a:r>
                <a:rPr lang="en-US" sz="1050" dirty="0"/>
                <a:t>=</a:t>
              </a:r>
              <a:r>
                <a:rPr lang="en-US" sz="1050" dirty="0" err="1"/>
                <a:t>cleveland</a:t>
              </a:r>
              <a:r>
                <a:rPr lang="en-US" sz="1050" dirty="0"/>
                <a:t>,+oh&amp;zoom=10&amp;size=640x640&amp;scale=2&amp;maptype=terrain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82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In our diagram, the browser/maps interface…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14500" y="1945310"/>
            <a:ext cx="5715000" cy="2967380"/>
            <a:chOff x="1714500" y="1064690"/>
            <a:chExt cx="5715000" cy="2967380"/>
          </a:xfrm>
        </p:grpSpPr>
        <p:grpSp>
          <p:nvGrpSpPr>
            <p:cNvPr id="18" name="Group 17"/>
            <p:cNvGrpSpPr/>
            <p:nvPr/>
          </p:nvGrpSpPr>
          <p:grpSpPr>
            <a:xfrm>
              <a:off x="1714500" y="2031819"/>
              <a:ext cx="5715000" cy="2000251"/>
              <a:chOff x="1714500" y="3325324"/>
              <a:chExt cx="5715000" cy="200025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714500" y="3325324"/>
                <a:ext cx="5715000" cy="2000251"/>
                <a:chOff x="1714500" y="3325324"/>
                <a:chExt cx="5715000" cy="2000251"/>
              </a:xfrm>
            </p:grpSpPr>
            <p:pic>
              <p:nvPicPr>
                <p:cNvPr id="23" name="Picture 2" descr="Image result for what is an api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4500" y="3325324"/>
                  <a:ext cx="5715000" cy="2000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Oval 23"/>
                <p:cNvSpPr/>
                <p:nvPr/>
              </p:nvSpPr>
              <p:spPr>
                <a:xfrm>
                  <a:off x="1949115" y="3629519"/>
                  <a:ext cx="1391859" cy="1391859"/>
                </a:xfrm>
                <a:prstGeom prst="ellipse">
                  <a:avLst/>
                </a:prstGeom>
                <a:solidFill>
                  <a:srgbClr val="24AB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5759115" y="3612918"/>
                  <a:ext cx="1391859" cy="1391859"/>
                </a:xfrm>
                <a:prstGeom prst="ellipse">
                  <a:avLst/>
                </a:prstGeom>
                <a:solidFill>
                  <a:srgbClr val="8071B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1" name="Picture 2" descr="Image result for google maps logo transparen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1742" y="3925535"/>
                <a:ext cx="706603" cy="7066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Image result for chrome logo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2065" y="3899725"/>
                <a:ext cx="745958" cy="745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Rectangle 18"/>
            <p:cNvSpPr/>
            <p:nvPr/>
          </p:nvSpPr>
          <p:spPr>
            <a:xfrm>
              <a:off x="2045369" y="1064690"/>
              <a:ext cx="5053263" cy="646331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“Your Chrome browser interacts with the maps API services to render the information.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4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APIs can help unlock information…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269" y="2112845"/>
            <a:ext cx="22237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song lyrics?</a:t>
            </a:r>
          </a:p>
          <a:p>
            <a:r>
              <a:rPr lang="en-US" dirty="0"/>
              <a:t>Access the Closed Caption API file called “</a:t>
            </a:r>
            <a:r>
              <a:rPr lang="en-US" dirty="0" err="1"/>
              <a:t>timedtext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798" y="1739044"/>
            <a:ext cx="3369215" cy="2538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8" y="1589242"/>
            <a:ext cx="914479" cy="4206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70423" b="62561"/>
          <a:stretch/>
        </p:blipFill>
        <p:spPr>
          <a:xfrm>
            <a:off x="6077831" y="1799572"/>
            <a:ext cx="2989969" cy="1383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0" y="6110754"/>
            <a:ext cx="57766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https://www.youtube.com/watch?v=34Na4j8AVgA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/>
          <a:srcRect t="48020" b="44907"/>
          <a:stretch/>
        </p:blipFill>
        <p:spPr>
          <a:xfrm>
            <a:off x="2604798" y="4637113"/>
            <a:ext cx="6343650" cy="60157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5776623" y="3031958"/>
            <a:ext cx="1382166" cy="1605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9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Two popular formats.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337" y="1090864"/>
            <a:ext cx="88712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XML – Extensible Markup Language</a:t>
            </a:r>
          </a:p>
          <a:p>
            <a:pPr lvl="1"/>
            <a:r>
              <a:rPr lang="en-US" sz="2000" dirty="0" smtClean="0"/>
              <a:t>Extensible </a:t>
            </a:r>
            <a:r>
              <a:rPr lang="en-US" sz="2000" dirty="0"/>
              <a:t>Markup Language is a markup language that defines a set of rules for encoding documents in a format that is both human-readable and machine-readable.</a:t>
            </a:r>
          </a:p>
          <a:p>
            <a:pPr lvl="1"/>
            <a:r>
              <a:rPr lang="en-US" sz="2000" dirty="0"/>
              <a:t>Ever wonder why Excel files went from </a:t>
            </a:r>
            <a:r>
              <a:rPr lang="en-US" sz="2000" dirty="0" err="1"/>
              <a:t>xls</a:t>
            </a:r>
            <a:r>
              <a:rPr lang="en-US" sz="2000" dirty="0"/>
              <a:t> to </a:t>
            </a:r>
            <a:r>
              <a:rPr lang="en-US" sz="2000" dirty="0" err="1"/>
              <a:t>xlsx</a:t>
            </a:r>
            <a:r>
              <a:rPr lang="en-US" sz="2000" dirty="0"/>
              <a:t>?  The data is stored as XML.</a:t>
            </a:r>
          </a:p>
          <a:p>
            <a:pPr lvl="1"/>
            <a:endParaRPr lang="en-US" sz="1800" dirty="0"/>
          </a:p>
          <a:p>
            <a:r>
              <a:rPr lang="en-US" sz="2400" b="1" dirty="0"/>
              <a:t>JSON- </a:t>
            </a:r>
            <a:r>
              <a:rPr lang="en-US" sz="2400" b="1" dirty="0" err="1"/>
              <a:t>Javascript</a:t>
            </a:r>
            <a:r>
              <a:rPr lang="en-US" sz="2400" b="1" dirty="0"/>
              <a:t> Object Notation</a:t>
            </a:r>
          </a:p>
          <a:p>
            <a:pPr lvl="1"/>
            <a:r>
              <a:rPr lang="en-US" sz="2000" dirty="0"/>
              <a:t>is an open-standard file format that uses human-readable text to transmit data objects consisting of attribute–value pairs and array data types.</a:t>
            </a:r>
            <a:r>
              <a:rPr lang="en-US" sz="1800" dirty="0"/>
              <a:t> </a:t>
            </a:r>
          </a:p>
          <a:p>
            <a:endParaRPr lang="en-US" sz="18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64095" y="4392586"/>
            <a:ext cx="5734548" cy="2000251"/>
            <a:chOff x="1160584" y="3879239"/>
            <a:chExt cx="5734548" cy="2000251"/>
          </a:xfrm>
        </p:grpSpPr>
        <p:pic>
          <p:nvPicPr>
            <p:cNvPr id="23" name="Picture 2" descr="Image result for what is an ap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584" y="3879239"/>
              <a:ext cx="5715000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/>
            <p:cNvSpPr/>
            <p:nvPr/>
          </p:nvSpPr>
          <p:spPr>
            <a:xfrm>
              <a:off x="1376147" y="4183434"/>
              <a:ext cx="1391859" cy="1391859"/>
            </a:xfrm>
            <a:prstGeom prst="ellipse">
              <a:avLst/>
            </a:prstGeom>
            <a:solidFill>
              <a:srgbClr val="24AB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02256" y="469469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Ask a question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196407" y="4183433"/>
              <a:ext cx="1391859" cy="1391859"/>
            </a:xfrm>
            <a:prstGeom prst="ellipse">
              <a:avLst/>
            </a:prstGeom>
            <a:solidFill>
              <a:srgbClr val="8071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23012" y="4492446"/>
              <a:ext cx="1772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Respone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in XML or JSON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70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Comparing the two formats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7654" y="5784318"/>
            <a:ext cx="4176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http://maps.googleapis.com/maps/api/geocode/</a:t>
            </a:r>
            <a:r>
              <a:rPr lang="en-US" sz="1100" b="1" dirty="0"/>
              <a:t>json</a:t>
            </a:r>
            <a:r>
              <a:rPr lang="en-US" sz="1100" dirty="0"/>
              <a:t>?address=boston&amp;sensor=false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4987390"/>
            <a:ext cx="37953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http://maps.googleapis.com/maps/api/geocode/</a:t>
            </a:r>
            <a:r>
              <a:rPr lang="en-US" sz="1100" b="1" dirty="0"/>
              <a:t>xml</a:t>
            </a:r>
            <a:r>
              <a:rPr lang="en-US" sz="1100" dirty="0"/>
              <a:t>?address=boston&amp;sensor=false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39007"/>
            <a:ext cx="3956172" cy="31956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652" y="1216612"/>
            <a:ext cx="3332582" cy="433607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863969" y="1943100"/>
            <a:ext cx="3692769" cy="23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Types of API requests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799" y="1375174"/>
            <a:ext cx="80370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HTTP GET  </a:t>
            </a:r>
            <a:r>
              <a:rPr lang="en-US" sz="2000" dirty="0"/>
              <a:t>- Use GET requests to retrieve resource representation/information only e.g. your browsers GETs google map </a:t>
            </a:r>
            <a:r>
              <a:rPr lang="en-US" sz="2000" dirty="0" smtClean="0"/>
              <a:t>information</a:t>
            </a:r>
          </a:p>
          <a:p>
            <a:endParaRPr lang="en-US" sz="2000" dirty="0"/>
          </a:p>
          <a:p>
            <a:r>
              <a:rPr lang="en-US" sz="2000" b="1" dirty="0"/>
              <a:t>HTTP POST/PUT </a:t>
            </a:r>
            <a:r>
              <a:rPr lang="en-US" sz="2000" dirty="0"/>
              <a:t>- Use POST APIs to create new subordinate resources e.g. you post a file to </a:t>
            </a:r>
            <a:r>
              <a:rPr lang="en-US" sz="2000" dirty="0" err="1"/>
              <a:t>kaggle</a:t>
            </a:r>
            <a:r>
              <a:rPr lang="en-US" sz="2000" dirty="0"/>
              <a:t>, it is scored and the response is a change in your </a:t>
            </a:r>
            <a:r>
              <a:rPr lang="en-US" sz="2000" dirty="0" smtClean="0"/>
              <a:t>ranking</a:t>
            </a:r>
          </a:p>
          <a:p>
            <a:endParaRPr lang="en-US" sz="2000" dirty="0"/>
          </a:p>
          <a:p>
            <a:r>
              <a:rPr lang="en-US" sz="2000" b="1" dirty="0"/>
              <a:t>HTTP DELETE </a:t>
            </a:r>
            <a:r>
              <a:rPr lang="en-US" sz="2000" dirty="0"/>
              <a:t>- DELETE APIs are used to delete </a:t>
            </a:r>
            <a:r>
              <a:rPr lang="en-US" sz="2000" dirty="0" smtClean="0"/>
              <a:t>resources</a:t>
            </a:r>
          </a:p>
          <a:p>
            <a:endParaRPr lang="en-US" sz="2000" dirty="0"/>
          </a:p>
          <a:p>
            <a:r>
              <a:rPr lang="en-US" sz="2000" b="1" dirty="0"/>
              <a:t>HTTP PATCH </a:t>
            </a:r>
            <a:r>
              <a:rPr lang="en-US" sz="2000" dirty="0" smtClean="0"/>
              <a:t>– PATCH requests </a:t>
            </a:r>
            <a:r>
              <a:rPr lang="en-US" sz="2000" dirty="0"/>
              <a:t>are to make partial update on a resource e.g. updating an existing customer record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380" y="5839325"/>
            <a:ext cx="8823158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Generally, a response in the 200s, is a success and anything in the 400s </a:t>
            </a:r>
            <a:r>
              <a:rPr lang="en-US" sz="1800" smtClean="0">
                <a:solidFill>
                  <a:schemeClr val="bg1"/>
                </a:solidFill>
              </a:rPr>
              <a:t>is </a:t>
            </a:r>
            <a:r>
              <a:rPr lang="en-US" sz="1800" smtClean="0">
                <a:solidFill>
                  <a:schemeClr val="bg1"/>
                </a:solidFill>
              </a:rPr>
              <a:t>considered </a:t>
            </a:r>
            <a:r>
              <a:rPr lang="en-US" sz="1800" dirty="0" smtClean="0">
                <a:solidFill>
                  <a:schemeClr val="bg1"/>
                </a:solidFill>
              </a:rPr>
              <a:t>a failure for various reasons.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44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32D78A-10B3-4DCD-84B7-9E85168884D1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Request Helpers: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www.Hurl.it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PostMan</a:t>
            </a:r>
            <a:r>
              <a:rPr lang="en-US" dirty="0" smtClean="0"/>
              <a:t> Chrome Add-in or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Simple API interactions</a:t>
            </a:r>
            <a:endParaRPr lang="en-US" dirty="0"/>
          </a:p>
          <a:p>
            <a:r>
              <a:rPr lang="en-US" dirty="0">
                <a:hlinkClick r:id="rId3"/>
              </a:rPr>
              <a:t>https://newsapi.org/</a:t>
            </a:r>
            <a:endParaRPr lang="en-US" dirty="0"/>
          </a:p>
          <a:p>
            <a:r>
              <a:rPr lang="en-US" dirty="0">
                <a:hlinkClick r:id="rId4"/>
              </a:rPr>
              <a:t>https://pipl.com/dev/demo</a:t>
            </a:r>
            <a:endParaRPr lang="en-US" dirty="0"/>
          </a:p>
          <a:p>
            <a:r>
              <a:rPr lang="en-US" dirty="0">
                <a:hlinkClick r:id="rId5"/>
              </a:rPr>
              <a:t>http://maps.googleapis.com/maps/api/staticmap?center=Boston+MA&amp;zoom=10&amp;size=640x640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D5B9A0F-CCD0-4348-8112-2A1A806F401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an API</a:t>
            </a:r>
          </a:p>
        </p:txBody>
      </p:sp>
    </p:spTree>
    <p:extLst>
      <p:ext uri="{BB962C8B-B14F-4D97-AF65-F5344CB8AC3E}">
        <p14:creationId xmlns:p14="http://schemas.microsoft.com/office/powerpoint/2010/main" val="6461693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Files to Open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577517" y="1620253"/>
            <a:ext cx="7702430" cy="2825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sz="2400" u="sng" kern="1200" dirty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XML Example</a:t>
            </a:r>
            <a:endParaRPr lang="en-US" sz="2400" u="sng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hlinkClick r:id="rId2"/>
            </a:endParaRPr>
          </a:p>
          <a:p>
            <a:pPr lvl="0" defTabSz="457200">
              <a:spcBef>
                <a:spcPct val="20000"/>
              </a:spcBef>
            </a:pPr>
            <a:r>
              <a:rPr lang="en-US" sz="1600" kern="1200" dirty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https://github.com/kwartler/ODSC/blob/master/p2_Get_Text/GetXML.R</a:t>
            </a:r>
            <a:endParaRPr lang="en-US" sz="1600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2400" kern="1200" dirty="0" err="1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GetXML.R</a:t>
            </a:r>
            <a:endParaRPr lang="en-US" sz="2400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</a:pPr>
            <a:endParaRPr lang="en-US" sz="2400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0" defTabSz="457200">
              <a:spcBef>
                <a:spcPct val="20000"/>
              </a:spcBef>
            </a:pPr>
            <a:r>
              <a:rPr lang="en-US" sz="2400" u="sng" kern="1200" dirty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JSON Example</a:t>
            </a:r>
          </a:p>
          <a:p>
            <a:pPr lvl="0" defTabSz="457200">
              <a:spcBef>
                <a:spcPct val="20000"/>
              </a:spcBef>
            </a:pPr>
            <a:r>
              <a:rPr lang="en-US" sz="1600" kern="1200" dirty="0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https://github.com/kwartler/ODSC/blob/master/p2_Get_Text/instruction_newsAPI.R</a:t>
            </a:r>
            <a:endParaRPr lang="en-US" sz="1600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lvl="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2400" kern="1200" dirty="0" err="1">
                <a:solidFill>
                  <a:srgbClr val="043170">
                    <a:alpha val="99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instruction_newsAPI.R</a:t>
            </a:r>
            <a:endParaRPr lang="en-US" sz="2400" kern="1200" dirty="0">
              <a:solidFill>
                <a:srgbClr val="043170">
                  <a:alpha val="99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42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Agenda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0" y="5318760"/>
            <a:ext cx="7720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Goals: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 the basics of text mining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 methods to real data </a:t>
            </a:r>
          </a:p>
          <a:p>
            <a:pPr marL="122238" indent="-122238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Follow a business workflow for stakeholders needing text mining insights</a:t>
            </a:r>
            <a:endParaRPr lang="en-US" sz="18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6635" y="2926080"/>
            <a:ext cx="9013475" cy="1059180"/>
            <a:chOff x="-6635" y="2926080"/>
            <a:chExt cx="9013475" cy="105918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74320" y="2926080"/>
              <a:ext cx="8595360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166360" y="3985260"/>
              <a:ext cx="3840480" cy="0"/>
            </a:xfrm>
            <a:prstGeom prst="line">
              <a:avLst/>
            </a:prstGeom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-6635" y="3086100"/>
              <a:ext cx="8993764" cy="738664"/>
              <a:chOff x="-30480" y="3086100"/>
              <a:chExt cx="8993764" cy="738664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-30480" y="3086100"/>
                <a:ext cx="14077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9-10:45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Intro to TM w/R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26402" y="3086100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10:45-11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620017" y="3086100"/>
                <a:ext cx="1168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 – 11:45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Gather Text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97363" y="3086100"/>
                <a:ext cx="1019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11:45 – 12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086972" y="3086100"/>
                <a:ext cx="153760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12-12:40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HTML Widgets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&amp; </a:t>
                </a:r>
                <a:r>
                  <a:rPr lang="en-US" dirty="0" err="1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Flexdashboard</a:t>
                </a:r>
                <a:endParaRPr lang="en-US" dirty="0" smtClean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65308" y="3086100"/>
                <a:ext cx="113845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12:40-12:50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Optional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Break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1389724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553069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55876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158683" y="3086100"/>
                <a:ext cx="0" cy="640080"/>
              </a:xfrm>
              <a:prstGeom prst="line">
                <a:avLst/>
              </a:prstGeom>
              <a:ln>
                <a:solidFill>
                  <a:srgbClr val="4F81BD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552861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892157" y="3086100"/>
                <a:ext cx="1071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12:50-1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Scheduling</a:t>
                </a:r>
                <a:endParaRPr lang="en-US" dirty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>
                <a:off x="7716206" y="3086100"/>
                <a:ext cx="0" cy="6400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1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1020" y="102129"/>
            <a:ext cx="8651785" cy="4472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rial Unicode MS" panose="020B0604020202020204" pitchFamily="34" charset="-128"/>
                <a:ea typeface="+mj-ea"/>
                <a:cs typeface="Arial Unicode MS" panose="020B0604020202020204" pitchFamily="34" charset="-128"/>
              </a:defRPr>
            </a:lvl1pPr>
          </a:lstStyle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HTML Widgets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716" y="417095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www.HTMLWidgets.org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8968" y="930444"/>
            <a:ext cx="7318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Let’s an R programmer use JavaScript libraries!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9073" y="1307434"/>
            <a:ext cx="804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Dynamic meaning a user can interact with the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Easy to do from within the R console without JS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“ships” with all the underlying data, so basic exploration/plotting doesn’t need a Shiny or OCPU backend.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2" y="2899861"/>
            <a:ext cx="3790449" cy="2203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00" y="3921795"/>
            <a:ext cx="4107466" cy="2575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936" y="3175586"/>
            <a:ext cx="2571750" cy="2752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067742" y="5954143"/>
            <a:ext cx="3044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7"/>
              </a:rPr>
              <a:t>http://</a:t>
            </a:r>
            <a:r>
              <a:rPr lang="en-US" sz="1000" dirty="0" smtClean="0">
                <a:hlinkClick r:id="rId7"/>
              </a:rPr>
              <a:t>www.htmlwidgets.org/showcase_threejs.html</a:t>
            </a:r>
            <a:endParaRPr lang="en-US" sz="1000" dirty="0" smtClean="0"/>
          </a:p>
          <a:p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1765324" y="6483532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8"/>
              </a:rPr>
              <a:t>http://</a:t>
            </a:r>
            <a:r>
              <a:rPr lang="en-US" sz="1000" dirty="0" smtClean="0">
                <a:hlinkClick r:id="rId8"/>
              </a:rPr>
              <a:t>www.htmlwidgets.org/showcase_dygraphs.html</a:t>
            </a:r>
            <a:endParaRPr lang="en-US" sz="1000" dirty="0" smtClean="0"/>
          </a:p>
          <a:p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161818" y="2633428"/>
            <a:ext cx="3001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9"/>
              </a:rPr>
              <a:t>http://</a:t>
            </a:r>
            <a:r>
              <a:rPr lang="en-US" sz="1000" dirty="0" smtClean="0">
                <a:hlinkClick r:id="rId9"/>
              </a:rPr>
              <a:t>www.htmlwidgets.org/showcase_leaflet.html</a:t>
            </a:r>
            <a:endParaRPr lang="en-US" sz="1000" dirty="0" smtClean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429316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5374</Words>
  <Application>Microsoft Office PowerPoint</Application>
  <PresentationFormat>On-screen Show (4:3)</PresentationFormat>
  <Paragraphs>1117</Paragraphs>
  <Slides>106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Arial Unicode MS</vt:lpstr>
      <vt:lpstr>Arial</vt:lpstr>
      <vt:lpstr>Avenir Heavy</vt:lpstr>
      <vt:lpstr>Avenir Light</vt:lpstr>
      <vt:lpstr>Calibri</vt:lpstr>
      <vt:lpstr>Consolas</vt:lpstr>
      <vt:lpstr>Raleway</vt:lpstr>
      <vt:lpstr>simple-light-2</vt:lpstr>
      <vt:lpstr>Office Theme</vt:lpstr>
      <vt:lpstr>PowerPoint Presentation</vt:lpstr>
      <vt:lpstr> Intro to Natural Language Processing</vt:lpstr>
      <vt:lpstr>Shameless Plug #1</vt:lpstr>
      <vt:lpstr>Shameless Plug #2</vt:lpstr>
      <vt:lpstr>Workshop Agenda</vt:lpstr>
      <vt:lpstr>PowerPoint Presentation</vt:lpstr>
      <vt:lpstr>What is Text Mining?</vt:lpstr>
      <vt:lpstr>What is Text Mining?</vt:lpstr>
      <vt:lpstr>Text Mining Workflow</vt:lpstr>
      <vt:lpstr>Two Popular Approaches*</vt:lpstr>
      <vt:lpstr>Text Mining Approaches</vt:lpstr>
      <vt:lpstr>Text Sources</vt:lpstr>
      <vt:lpstr>PowerPoint Presentation</vt:lpstr>
      <vt:lpstr>Enough of me talking…let’s do it for real!</vt:lpstr>
      <vt:lpstr>Enough of me talking…let’s do it for real!</vt:lpstr>
      <vt:lpstr>Enough of me talking…let’s do it for real!</vt:lpstr>
      <vt:lpstr>Warning: Twitter Profanity</vt:lpstr>
      <vt:lpstr>Open the “coffee.csv” to get familiar with the data structure </vt:lpstr>
      <vt:lpstr>1_Keyword_Scanning.R</vt:lpstr>
      <vt:lpstr>1_Keyword_Scanning</vt:lpstr>
      <vt:lpstr>PowerPoint Presentation</vt:lpstr>
      <vt:lpstr>Remember This?</vt:lpstr>
      <vt:lpstr>R for our Cleaning Steps</vt:lpstr>
      <vt:lpstr>2_Cleaning_and_Frequency_Count.R</vt:lpstr>
      <vt:lpstr>2_Cleaning_and_Frequency_Count.R</vt:lpstr>
      <vt:lpstr>Poor Man’s lemmatization</vt:lpstr>
      <vt:lpstr>2_Cleaning_and_Frequency_Count.R</vt:lpstr>
      <vt:lpstr>2_Cleaning_and_Frequency_Count.R</vt:lpstr>
      <vt:lpstr>2_Cleaning_and_Frequency_Count.R</vt:lpstr>
      <vt:lpstr>2_Cleaning_and_Frequency_Count.R</vt:lpstr>
      <vt:lpstr>PowerPoint Presentation</vt:lpstr>
      <vt:lpstr>3_Dendrogram.R</vt:lpstr>
      <vt:lpstr>3_Dendrogram.R - ggplot</vt:lpstr>
      <vt:lpstr>3_Dendrogram.R - qdap</vt:lpstr>
      <vt:lpstr>3_Dendrogram.R</vt:lpstr>
      <vt:lpstr>3_Dendrogram.R</vt:lpstr>
      <vt:lpstr>Extracting Meaning using dendrograms</vt:lpstr>
      <vt:lpstr>3_Dendrogram.R</vt:lpstr>
      <vt:lpstr>3_Dendrogram.R</vt:lpstr>
      <vt:lpstr>3_Dendrogram.R</vt:lpstr>
      <vt:lpstr>3_Dendrogram.R</vt:lpstr>
      <vt:lpstr>3_Dendrogram.R</vt:lpstr>
      <vt:lpstr>PowerPoint Presentation</vt:lpstr>
      <vt:lpstr>4_Simple_Wordcloud.R</vt:lpstr>
      <vt:lpstr>4_Simple_Wordcloud.R</vt:lpstr>
      <vt:lpstr>4_Simple_Wordcloud.R</vt:lpstr>
      <vt:lpstr>4_Simple_Wordcloud.R</vt:lpstr>
      <vt:lpstr>4_Simple_Wordcloud.R</vt:lpstr>
      <vt:lpstr>4_Simple_Wordcloud.R</vt:lpstr>
      <vt:lpstr>Types of Wordclouds</vt:lpstr>
      <vt:lpstr>5_Other_Wordclouds.R</vt:lpstr>
      <vt:lpstr>5_Other_Wordclouds.R</vt:lpstr>
      <vt:lpstr>Commonality Cloud</vt:lpstr>
      <vt:lpstr>Comparison Cloud</vt:lpstr>
      <vt:lpstr>PowerPoint Presentation</vt:lpstr>
      <vt:lpstr>Simple Sentiment Polarity</vt:lpstr>
      <vt:lpstr>Simple Sentiment Polarity</vt:lpstr>
      <vt:lpstr>In reality sentiment is more complex.</vt:lpstr>
      <vt:lpstr>Kanjoya’s Experience Corpus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6_TidyText_Sentiment.R</vt:lpstr>
      <vt:lpstr>PowerPoint Presentation</vt:lpstr>
      <vt:lpstr>Topic Modeling</vt:lpstr>
      <vt:lpstr>7_TopicModeling_Sentiment.R</vt:lpstr>
      <vt:lpstr>7_TopicModeling_Sentiment.R</vt:lpstr>
      <vt:lpstr>7_TopicModeling_Sentiment.R</vt:lpstr>
      <vt:lpstr>7_TopicModeling_Sentiment.R</vt:lpstr>
      <vt:lpstr>7_TopicModeling_Sentiment.R</vt:lpstr>
      <vt:lpstr>PowerPoint Presentation</vt:lpstr>
      <vt:lpstr>Remember this? Text Mining Approaches</vt:lpstr>
      <vt:lpstr>PowerPoint Presentation</vt:lpstr>
      <vt:lpstr>8_Open_Language_Processing.R</vt:lpstr>
      <vt:lpstr>8_Open_Language_Processing.R</vt:lpstr>
      <vt:lpstr>8_Open_Language_Processing.R</vt:lpstr>
      <vt:lpstr>8_Open_Language_Processing.R</vt:lpstr>
      <vt:lpstr>8_Open_Language_Processing.R</vt:lpstr>
      <vt:lpstr>Workshop Agenda</vt:lpstr>
      <vt:lpstr>PowerPoint Presentation</vt:lpstr>
      <vt:lpstr>PowerPoint Presentation</vt:lpstr>
      <vt:lpstr>Plain Text files: readLines()</vt:lpstr>
      <vt:lpstr>Now onto APIs!!</vt:lpstr>
      <vt:lpstr>Getting Text from an API: What is an API?</vt:lpstr>
      <vt:lpstr>APIs are behind many of the sites you use today.</vt:lpstr>
      <vt:lpstr>In our diagram, the browser/maps interface…</vt:lpstr>
      <vt:lpstr>APIs can help unlock information…</vt:lpstr>
      <vt:lpstr>Two popular formats.</vt:lpstr>
      <vt:lpstr>Comparing the two formats</vt:lpstr>
      <vt:lpstr>Types of API requests</vt:lpstr>
      <vt:lpstr>Let’s try an API</vt:lpstr>
      <vt:lpstr>Files to Open</vt:lpstr>
      <vt:lpstr>Workshop Agenda</vt:lpstr>
      <vt:lpstr>PowerPoint Presentation</vt:lpstr>
      <vt:lpstr>instruction_htmlWidgets.R</vt:lpstr>
      <vt:lpstr>PowerPoint Presentation</vt:lpstr>
      <vt:lpstr>Open these files:</vt:lpstr>
      <vt:lpstr>Workshop Agenda</vt:lpstr>
      <vt:lpstr>Open these files:</vt:lpstr>
      <vt:lpstr>Use a scheduler to automate the construction &amp; dissemination of your work!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Kwartler</dc:creator>
  <cp:lastModifiedBy>Edward Kwartler</cp:lastModifiedBy>
  <cp:revision>57</cp:revision>
  <dcterms:modified xsi:type="dcterms:W3CDTF">2018-04-25T18:48:36Z</dcterms:modified>
</cp:coreProperties>
</file>